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1.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6"/>
    <p:sldMasterId id="2147483655" r:id="rId7"/>
    <p:sldMasterId id="2147483667" r:id="rId8"/>
    <p:sldMasterId id="214748367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Lst>
  <p:sldSz cy="6858000" cx="9144000"/>
  <p:notesSz cx="6858000" cy="9144000"/>
  <p:embeddedFontLst>
    <p:embeddedFont>
      <p:font typeface="Arial Narrow"/>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74" roundtripDataSignature="AMtx7miidnrIbp12YU8Cr444FOHRofgWV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Giuseppe Arcidiacon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292C0A-A605-40AD-BA94-E8FC7FE60E3C}">
  <a:tblStyle styleId="{31292C0A-A605-40AD-BA94-E8FC7FE60E3C}"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6">
              <a:alpha val="20000"/>
            </a:schemeClr>
          </a:solidFill>
        </a:fill>
      </a:tcStyle>
    </a:band1H>
    <a:band2H>
      <a:tcTxStyle b="off" i="off"/>
    </a:band2H>
    <a:band1V>
      <a:tcTxStyle b="off" i="off"/>
      <a:tcStyle>
        <a:fill>
          <a:solidFill>
            <a:schemeClr val="accent6">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6"/>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6"/>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A0885B66-E7E6-4679-BDE2-9501DA5D95D2}"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0FD5437A-C1BA-4768-9319-F88B90CAFEE2}" styleName="Table_2">
    <a:wholeTbl>
      <a:tcTxStyle>
        <a:font>
          <a:latin typeface="Arial"/>
          <a:ea typeface="Arial"/>
          <a:cs typeface="Arial"/>
        </a:font>
        <a:srgbClr val="2E75B5"/>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DEEBF6"/>
          </a:solidFill>
        </a:fill>
      </a:tcStyle>
    </a:wholeTbl>
    <a:band1H>
      <a:tcTxStyle/>
      <a:tcStyle>
        <a:fill>
          <a:solidFill>
            <a:srgbClr val="D6E6F4"/>
          </a:solidFill>
        </a:fill>
      </a:tcStyle>
    </a:band1H>
    <a:band2H>
      <a:tcTxStyle/>
    </a:band2H>
    <a:band1V>
      <a:tcTxStyle/>
      <a:tcStyle>
        <a:fill>
          <a:solidFill>
            <a:srgbClr val="D6E6F4"/>
          </a:solidFill>
        </a:fill>
      </a:tcStyle>
    </a:band1V>
    <a:band2V>
      <a:tcTxStyle/>
    </a:band2V>
    <a:lastCol>
      <a:tcTxStyle b="on"/>
    </a:lastCol>
    <a:firstCol>
      <a:tcTxStyle b="on"/>
    </a:firstCol>
    <a:lastRow>
      <a:tcTxStyle b="on"/>
    </a:lastRow>
    <a:seCell>
      <a:tcTxStyle/>
    </a:seCell>
    <a:swCell>
      <a:tcTxStyle/>
    </a:swCell>
    <a:firstRow>
      <a:tcTxStyle b="on"/>
    </a:firstRow>
    <a:neCell>
      <a:tcTxStyle/>
    </a:neCell>
    <a:nwCell>
      <a:tcTxStyle/>
    </a:nwCell>
  </a:tblStyle>
  <a:tblStyle styleId="{D3164D06-2062-4D6C-A3C9-033921B64959}" styleName="Table_3">
    <a:wholeTbl>
      <a:tcTxStyle>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CF0F5"/>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CC64328-9AEF-49ED-8F80-6F6139ED8B47}" styleName="Table_4">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4A58A66-2618-42D9-BA0B-6BD28B62EF01}" styleName="Table_5">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4.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73" Type="http://schemas.openxmlformats.org/officeDocument/2006/relationships/font" Target="fonts/ArialNarrow-boldItalic.fntdata"/><Relationship Id="rId72" Type="http://schemas.openxmlformats.org/officeDocument/2006/relationships/font" Target="fonts/ArialNarrow-italic.fntdata"/><Relationship Id="rId31" Type="http://schemas.openxmlformats.org/officeDocument/2006/relationships/slide" Target="slides/slide21.xml"/><Relationship Id="rId30" Type="http://schemas.openxmlformats.org/officeDocument/2006/relationships/slide" Target="slides/slide20.xml"/><Relationship Id="rId74" Type="http://customschemas.google.com/relationships/presentationmetadata" Target="metadata"/><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1" Type="http://schemas.openxmlformats.org/officeDocument/2006/relationships/font" Target="fonts/ArialNarrow-bold.fntdata"/><Relationship Id="rId70" Type="http://schemas.openxmlformats.org/officeDocument/2006/relationships/font" Target="fonts/ArialNarrow-regular.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slide" Target="slides/slide58.xml"/><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slide" Target="slides/slide59.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Beneficiari</a:t>
            </a:r>
            <a:r>
              <a:rPr lang="it-IT" baseline="0" dirty="0"/>
              <a:t> Per Decreto</a:t>
            </a:r>
            <a:endParaRPr lang="it-IT" dirty="0"/>
          </a:p>
        </c:rich>
      </c:tx>
      <c:overlay val="0"/>
    </c:title>
    <c:autoTitleDeleted val="0"/>
    <c:plotArea>
      <c:layout/>
      <c:barChart>
        <c:barDir val="col"/>
        <c:grouping val="clustered"/>
        <c:varyColors val="0"/>
        <c:ser>
          <c:idx val="0"/>
          <c:order val="0"/>
          <c:tx>
            <c:v>FEAGA</c:v>
          </c:tx>
          <c:spPr>
            <a:solidFill>
              <a:schemeClr val="accent2"/>
            </a:solidFill>
            <a:ln w="25400" cap="flat" cmpd="sng" algn="ctr">
              <a:solidFill>
                <a:schemeClr val="accent2">
                  <a:shade val="50000"/>
                </a:schemeClr>
              </a:solidFill>
              <a:prstDash val="solid"/>
            </a:ln>
            <a:effectLst/>
          </c:spPr>
          <c:invertIfNegative val="0"/>
          <c:cat>
            <c:strRef>
              <c:f>Foglio1!$A$2:$A$16</c:f>
              <c:strCache>
                <c:ptCount val="15"/>
                <c:pt idx="0">
                  <c:v>2017-0008</c:v>
                </c:pt>
                <c:pt idx="1">
                  <c:v>2017-0009</c:v>
                </c:pt>
                <c:pt idx="2">
                  <c:v>2017-0010</c:v>
                </c:pt>
                <c:pt idx="3">
                  <c:v>2017-0011</c:v>
                </c:pt>
                <c:pt idx="4">
                  <c:v>2017-0012</c:v>
                </c:pt>
                <c:pt idx="5">
                  <c:v>2017-0013</c:v>
                </c:pt>
                <c:pt idx="6">
                  <c:v>2017-0014</c:v>
                </c:pt>
                <c:pt idx="7">
                  <c:v>2017-0015</c:v>
                </c:pt>
                <c:pt idx="8">
                  <c:v>2017-0016</c:v>
                </c:pt>
                <c:pt idx="9">
                  <c:v>2017-0017</c:v>
                </c:pt>
                <c:pt idx="10">
                  <c:v>2017-0018</c:v>
                </c:pt>
                <c:pt idx="11">
                  <c:v>2017-0019</c:v>
                </c:pt>
                <c:pt idx="12">
                  <c:v>2017-0020</c:v>
                </c:pt>
                <c:pt idx="13">
                  <c:v>2017-0021</c:v>
                </c:pt>
                <c:pt idx="14">
                  <c:v>2017-0022</c:v>
                </c:pt>
              </c:strCache>
            </c:strRef>
          </c:cat>
          <c:val>
            <c:numRef>
              <c:f>Foglio1!$C$2:$C$16</c:f>
              <c:numCache>
                <c:formatCode>General</c:formatCode>
                <c:ptCount val="15"/>
                <c:pt idx="0" formatCode="#.##0">
                  <c:v>3725</c:v>
                </c:pt>
                <c:pt idx="1">
                  <c:v>122</c:v>
                </c:pt>
                <c:pt idx="2">
                  <c:v>836</c:v>
                </c:pt>
                <c:pt idx="3">
                  <c:v>56</c:v>
                </c:pt>
                <c:pt idx="4" formatCode="#.##0">
                  <c:v>11905</c:v>
                </c:pt>
                <c:pt idx="5" formatCode="#.##0">
                  <c:v>2507</c:v>
                </c:pt>
                <c:pt idx="6">
                  <c:v>67</c:v>
                </c:pt>
                <c:pt idx="7" formatCode="#.##0">
                  <c:v>1185</c:v>
                </c:pt>
                <c:pt idx="8" formatCode="#.##0">
                  <c:v>1815</c:v>
                </c:pt>
                <c:pt idx="9">
                  <c:v>531</c:v>
                </c:pt>
                <c:pt idx="10">
                  <c:v>970</c:v>
                </c:pt>
                <c:pt idx="11">
                  <c:v>164</c:v>
                </c:pt>
                <c:pt idx="12" formatCode="#.##0">
                  <c:v>4697</c:v>
                </c:pt>
                <c:pt idx="13" formatCode="#.##0">
                  <c:v>1047</c:v>
                </c:pt>
                <c:pt idx="14">
                  <c:v>12</c:v>
                </c:pt>
              </c:numCache>
            </c:numRef>
          </c:val>
          <c:extLst>
            <c:ext xmlns:c16="http://schemas.microsoft.com/office/drawing/2014/chart" uri="{C3380CC4-5D6E-409C-BE32-E72D297353CC}">
              <c16:uniqueId val="{00000000-E159-FF41-9A1F-2AA683122B30}"/>
            </c:ext>
          </c:extLst>
        </c:ser>
        <c:dLbls>
          <c:showLegendKey val="0"/>
          <c:showVal val="0"/>
          <c:showCatName val="0"/>
          <c:showSerName val="0"/>
          <c:showPercent val="0"/>
          <c:showBubbleSize val="0"/>
        </c:dLbls>
        <c:gapWidth val="75"/>
        <c:overlap val="-25"/>
        <c:axId val="283327872"/>
        <c:axId val="283346048"/>
      </c:barChart>
      <c:catAx>
        <c:axId val="283327872"/>
        <c:scaling>
          <c:orientation val="minMax"/>
        </c:scaling>
        <c:delete val="0"/>
        <c:axPos val="b"/>
        <c:numFmt formatCode="General" sourceLinked="0"/>
        <c:majorTickMark val="none"/>
        <c:minorTickMark val="none"/>
        <c:tickLblPos val="nextTo"/>
        <c:crossAx val="283346048"/>
        <c:crosses val="autoZero"/>
        <c:auto val="1"/>
        <c:lblAlgn val="ctr"/>
        <c:lblOffset val="100"/>
        <c:noMultiLvlLbl val="0"/>
      </c:catAx>
      <c:valAx>
        <c:axId val="283346048"/>
        <c:scaling>
          <c:orientation val="minMax"/>
        </c:scaling>
        <c:delete val="0"/>
        <c:axPos val="l"/>
        <c:majorGridlines/>
        <c:numFmt formatCode="#.##0" sourceLinked="1"/>
        <c:majorTickMark val="none"/>
        <c:minorTickMark val="none"/>
        <c:tickLblPos val="nextTo"/>
        <c:spPr>
          <a:ln w="9525">
            <a:noFill/>
          </a:ln>
        </c:spPr>
        <c:crossAx val="28332787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Importi Per Decreto</a:t>
            </a:r>
          </a:p>
        </c:rich>
      </c:tx>
      <c:overlay val="0"/>
    </c:title>
    <c:autoTitleDeleted val="0"/>
    <c:plotArea>
      <c:layout/>
      <c:barChart>
        <c:barDir val="col"/>
        <c:grouping val="clustered"/>
        <c:varyColors val="0"/>
        <c:ser>
          <c:idx val="0"/>
          <c:order val="0"/>
          <c:invertIfNegative val="0"/>
          <c:cat>
            <c:strRef>
              <c:f>Foglio1!$A$2:$A$16</c:f>
              <c:strCache>
                <c:ptCount val="15"/>
                <c:pt idx="0">
                  <c:v>2017-0008</c:v>
                </c:pt>
                <c:pt idx="1">
                  <c:v>2017-0009</c:v>
                </c:pt>
                <c:pt idx="2">
                  <c:v>2017-0010</c:v>
                </c:pt>
                <c:pt idx="3">
                  <c:v>2017-0011</c:v>
                </c:pt>
                <c:pt idx="4">
                  <c:v>2017-0012</c:v>
                </c:pt>
                <c:pt idx="5">
                  <c:v>2017-0013</c:v>
                </c:pt>
                <c:pt idx="6">
                  <c:v>2017-0014</c:v>
                </c:pt>
                <c:pt idx="7">
                  <c:v>2017-0015</c:v>
                </c:pt>
                <c:pt idx="8">
                  <c:v>2017-0016</c:v>
                </c:pt>
                <c:pt idx="9">
                  <c:v>2017-0017</c:v>
                </c:pt>
                <c:pt idx="10">
                  <c:v>2017-0018</c:v>
                </c:pt>
                <c:pt idx="11">
                  <c:v>2017-0019</c:v>
                </c:pt>
                <c:pt idx="12">
                  <c:v>2017-0020</c:v>
                </c:pt>
                <c:pt idx="13">
                  <c:v>2017-0021</c:v>
                </c:pt>
                <c:pt idx="14">
                  <c:v>2017-0022</c:v>
                </c:pt>
              </c:strCache>
            </c:strRef>
          </c:cat>
          <c:val>
            <c:numRef>
              <c:f>Foglio1!$D$2:$D$16</c:f>
              <c:numCache>
                <c:formatCode>General</c:formatCode>
                <c:ptCount val="15"/>
                <c:pt idx="0">
                  <c:v>23620631.579999998</c:v>
                </c:pt>
                <c:pt idx="1">
                  <c:v>3139523.19</c:v>
                </c:pt>
                <c:pt idx="2">
                  <c:v>4492776.78</c:v>
                </c:pt>
                <c:pt idx="3">
                  <c:v>1483606.38</c:v>
                </c:pt>
                <c:pt idx="4">
                  <c:v>33411799.800000001</c:v>
                </c:pt>
                <c:pt idx="5">
                  <c:v>10029002.27</c:v>
                </c:pt>
                <c:pt idx="6">
                  <c:v>2329651.5</c:v>
                </c:pt>
                <c:pt idx="7">
                  <c:v>4015135.29</c:v>
                </c:pt>
                <c:pt idx="8">
                  <c:v>6050913.1399999997</c:v>
                </c:pt>
                <c:pt idx="9">
                  <c:v>3078633.5</c:v>
                </c:pt>
                <c:pt idx="10">
                  <c:v>3109845.76</c:v>
                </c:pt>
                <c:pt idx="11">
                  <c:v>4100555.29</c:v>
                </c:pt>
                <c:pt idx="12">
                  <c:v>15565698.859999999</c:v>
                </c:pt>
                <c:pt idx="13">
                  <c:v>5173117.1399999997</c:v>
                </c:pt>
                <c:pt idx="14">
                  <c:v>1072398.96</c:v>
                </c:pt>
              </c:numCache>
            </c:numRef>
          </c:val>
          <c:extLst>
            <c:ext xmlns:c16="http://schemas.microsoft.com/office/drawing/2014/chart" uri="{C3380CC4-5D6E-409C-BE32-E72D297353CC}">
              <c16:uniqueId val="{00000000-470D-BB49-9653-9F02C5BC7D60}"/>
            </c:ext>
          </c:extLst>
        </c:ser>
        <c:dLbls>
          <c:showLegendKey val="0"/>
          <c:showVal val="0"/>
          <c:showCatName val="0"/>
          <c:showSerName val="0"/>
          <c:showPercent val="0"/>
          <c:showBubbleSize val="0"/>
        </c:dLbls>
        <c:gapWidth val="75"/>
        <c:overlap val="-25"/>
        <c:axId val="283366144"/>
        <c:axId val="283367680"/>
      </c:barChart>
      <c:catAx>
        <c:axId val="283366144"/>
        <c:scaling>
          <c:orientation val="minMax"/>
        </c:scaling>
        <c:delete val="0"/>
        <c:axPos val="b"/>
        <c:numFmt formatCode="General" sourceLinked="0"/>
        <c:majorTickMark val="none"/>
        <c:minorTickMark val="none"/>
        <c:tickLblPos val="nextTo"/>
        <c:crossAx val="283367680"/>
        <c:crosses val="autoZero"/>
        <c:auto val="1"/>
        <c:lblAlgn val="ctr"/>
        <c:lblOffset val="100"/>
        <c:noMultiLvlLbl val="0"/>
      </c:catAx>
      <c:valAx>
        <c:axId val="283367680"/>
        <c:scaling>
          <c:orientation val="minMax"/>
        </c:scaling>
        <c:delete val="0"/>
        <c:axPos val="l"/>
        <c:majorGridlines/>
        <c:numFmt formatCode="General" sourceLinked="1"/>
        <c:majorTickMark val="none"/>
        <c:minorTickMark val="none"/>
        <c:tickLblPos val="nextTo"/>
        <c:spPr>
          <a:ln w="9525">
            <a:noFill/>
          </a:ln>
        </c:spPr>
        <c:crossAx val="28336614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Beneficiari Per Decreto</a:t>
            </a:r>
          </a:p>
        </c:rich>
      </c:tx>
      <c:overlay val="0"/>
    </c:title>
    <c:autoTitleDeleted val="0"/>
    <c:plotArea>
      <c:layout/>
      <c:barChart>
        <c:barDir val="col"/>
        <c:grouping val="clustered"/>
        <c:varyColors val="0"/>
        <c:ser>
          <c:idx val="0"/>
          <c:order val="0"/>
          <c:invertIfNegative val="0"/>
          <c:cat>
            <c:strRef>
              <c:f>Foglio2!$A$2:$A$21</c:f>
              <c:strCache>
                <c:ptCount val="20"/>
                <c:pt idx="0">
                  <c:v>2013-0012</c:v>
                </c:pt>
                <c:pt idx="1">
                  <c:v>2013-0013</c:v>
                </c:pt>
                <c:pt idx="2">
                  <c:v>2012-0012</c:v>
                </c:pt>
                <c:pt idx="3">
                  <c:v>2016-0004</c:v>
                </c:pt>
                <c:pt idx="4">
                  <c:v>2016-0005</c:v>
                </c:pt>
                <c:pt idx="5">
                  <c:v>2016-0006</c:v>
                </c:pt>
                <c:pt idx="6">
                  <c:v>2016-0007</c:v>
                </c:pt>
                <c:pt idx="7">
                  <c:v>2016-0008</c:v>
                </c:pt>
                <c:pt idx="8">
                  <c:v>2016-0009</c:v>
                </c:pt>
                <c:pt idx="9">
                  <c:v>2014-0015</c:v>
                </c:pt>
                <c:pt idx="10">
                  <c:v>2016-0010</c:v>
                </c:pt>
                <c:pt idx="11">
                  <c:v>2014-0015</c:v>
                </c:pt>
                <c:pt idx="12">
                  <c:v>2015-0015</c:v>
                </c:pt>
                <c:pt idx="13">
                  <c:v>2015-0015</c:v>
                </c:pt>
                <c:pt idx="14">
                  <c:v>2016-0011</c:v>
                </c:pt>
                <c:pt idx="15">
                  <c:v>2016-0012</c:v>
                </c:pt>
                <c:pt idx="16">
                  <c:v>2016-0013</c:v>
                </c:pt>
                <c:pt idx="17">
                  <c:v>2017-0003</c:v>
                </c:pt>
                <c:pt idx="18">
                  <c:v>2017-0001</c:v>
                </c:pt>
                <c:pt idx="19">
                  <c:v>2017-0002</c:v>
                </c:pt>
              </c:strCache>
            </c:strRef>
          </c:cat>
          <c:val>
            <c:numRef>
              <c:f>Foglio2!$C$2:$C$21</c:f>
              <c:numCache>
                <c:formatCode>General</c:formatCode>
                <c:ptCount val="20"/>
                <c:pt idx="0">
                  <c:v>881</c:v>
                </c:pt>
                <c:pt idx="1">
                  <c:v>1</c:v>
                </c:pt>
                <c:pt idx="2">
                  <c:v>897</c:v>
                </c:pt>
                <c:pt idx="3" formatCode="#.##0">
                  <c:v>60721</c:v>
                </c:pt>
                <c:pt idx="4" formatCode="#.##0">
                  <c:v>3118</c:v>
                </c:pt>
                <c:pt idx="5" formatCode="#.##0">
                  <c:v>2780</c:v>
                </c:pt>
                <c:pt idx="6" formatCode="#.##0">
                  <c:v>64076</c:v>
                </c:pt>
                <c:pt idx="7" formatCode="#.##0">
                  <c:v>7714</c:v>
                </c:pt>
                <c:pt idx="8">
                  <c:v>998</c:v>
                </c:pt>
                <c:pt idx="9">
                  <c:v>64</c:v>
                </c:pt>
                <c:pt idx="10" formatCode="#.##0">
                  <c:v>2950</c:v>
                </c:pt>
                <c:pt idx="11">
                  <c:v>32</c:v>
                </c:pt>
                <c:pt idx="12">
                  <c:v>835</c:v>
                </c:pt>
                <c:pt idx="13" formatCode="#.##0">
                  <c:v>1670</c:v>
                </c:pt>
                <c:pt idx="14" formatCode="#.##0">
                  <c:v>14323</c:v>
                </c:pt>
                <c:pt idx="15" formatCode="#.##0">
                  <c:v>1312</c:v>
                </c:pt>
                <c:pt idx="16">
                  <c:v>3</c:v>
                </c:pt>
                <c:pt idx="17">
                  <c:v>42</c:v>
                </c:pt>
                <c:pt idx="18" formatCode="#.##0">
                  <c:v>54744</c:v>
                </c:pt>
                <c:pt idx="19" formatCode="#.##0">
                  <c:v>7348</c:v>
                </c:pt>
              </c:numCache>
            </c:numRef>
          </c:val>
          <c:extLst>
            <c:ext xmlns:c16="http://schemas.microsoft.com/office/drawing/2014/chart" uri="{C3380CC4-5D6E-409C-BE32-E72D297353CC}">
              <c16:uniqueId val="{00000000-5C4A-A043-86B8-91B83B044943}"/>
            </c:ext>
          </c:extLst>
        </c:ser>
        <c:dLbls>
          <c:showLegendKey val="0"/>
          <c:showVal val="0"/>
          <c:showCatName val="0"/>
          <c:showSerName val="0"/>
          <c:showPercent val="0"/>
          <c:showBubbleSize val="0"/>
        </c:dLbls>
        <c:gapWidth val="75"/>
        <c:overlap val="-25"/>
        <c:axId val="284091520"/>
        <c:axId val="284093056"/>
      </c:barChart>
      <c:catAx>
        <c:axId val="284091520"/>
        <c:scaling>
          <c:orientation val="minMax"/>
        </c:scaling>
        <c:delete val="0"/>
        <c:axPos val="b"/>
        <c:numFmt formatCode="General" sourceLinked="0"/>
        <c:majorTickMark val="none"/>
        <c:minorTickMark val="none"/>
        <c:tickLblPos val="nextTo"/>
        <c:crossAx val="284093056"/>
        <c:crosses val="autoZero"/>
        <c:auto val="1"/>
        <c:lblAlgn val="ctr"/>
        <c:lblOffset val="100"/>
        <c:noMultiLvlLbl val="0"/>
      </c:catAx>
      <c:valAx>
        <c:axId val="284093056"/>
        <c:scaling>
          <c:orientation val="minMax"/>
        </c:scaling>
        <c:delete val="0"/>
        <c:axPos val="l"/>
        <c:majorGridlines/>
        <c:numFmt formatCode="General" sourceLinked="1"/>
        <c:majorTickMark val="none"/>
        <c:minorTickMark val="none"/>
        <c:tickLblPos val="nextTo"/>
        <c:spPr>
          <a:ln w="9525">
            <a:noFill/>
          </a:ln>
        </c:spPr>
        <c:crossAx val="28409152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Importi Per Decreto</a:t>
            </a:r>
          </a:p>
        </c:rich>
      </c:tx>
      <c:overlay val="0"/>
    </c:title>
    <c:autoTitleDeleted val="0"/>
    <c:plotArea>
      <c:layout/>
      <c:barChart>
        <c:barDir val="col"/>
        <c:grouping val="clustered"/>
        <c:varyColors val="0"/>
        <c:ser>
          <c:idx val="0"/>
          <c:order val="0"/>
          <c:spPr>
            <a:solidFill>
              <a:schemeClr val="accent6"/>
            </a:solidFill>
            <a:ln w="25400" cap="flat" cmpd="sng" algn="ctr">
              <a:solidFill>
                <a:schemeClr val="accent6">
                  <a:shade val="50000"/>
                </a:schemeClr>
              </a:solidFill>
              <a:prstDash val="solid"/>
            </a:ln>
            <a:effectLst/>
          </c:spPr>
          <c:invertIfNegative val="0"/>
          <c:cat>
            <c:strRef>
              <c:f>Foglio2!$A$2:$A$21</c:f>
              <c:strCache>
                <c:ptCount val="20"/>
                <c:pt idx="0">
                  <c:v>2013-0012</c:v>
                </c:pt>
                <c:pt idx="1">
                  <c:v>2013-0013</c:v>
                </c:pt>
                <c:pt idx="2">
                  <c:v>2012-0012</c:v>
                </c:pt>
                <c:pt idx="3">
                  <c:v>2016-0004</c:v>
                </c:pt>
                <c:pt idx="4">
                  <c:v>2016-0005</c:v>
                </c:pt>
                <c:pt idx="5">
                  <c:v>2016-0006</c:v>
                </c:pt>
                <c:pt idx="6">
                  <c:v>2016-0007</c:v>
                </c:pt>
                <c:pt idx="7">
                  <c:v>2016-0008</c:v>
                </c:pt>
                <c:pt idx="8">
                  <c:v>2016-0009</c:v>
                </c:pt>
                <c:pt idx="9">
                  <c:v>2014-0015</c:v>
                </c:pt>
                <c:pt idx="10">
                  <c:v>2016-0010</c:v>
                </c:pt>
                <c:pt idx="11">
                  <c:v>2014-0015</c:v>
                </c:pt>
                <c:pt idx="12">
                  <c:v>2015-0015</c:v>
                </c:pt>
                <c:pt idx="13">
                  <c:v>2015-0015</c:v>
                </c:pt>
                <c:pt idx="14">
                  <c:v>2016-0011</c:v>
                </c:pt>
                <c:pt idx="15">
                  <c:v>2016-0012</c:v>
                </c:pt>
                <c:pt idx="16">
                  <c:v>2016-0013</c:v>
                </c:pt>
                <c:pt idx="17">
                  <c:v>2017-0003</c:v>
                </c:pt>
                <c:pt idx="18">
                  <c:v>2017-0001</c:v>
                </c:pt>
                <c:pt idx="19">
                  <c:v>2017-0002</c:v>
                </c:pt>
              </c:strCache>
            </c:strRef>
          </c:cat>
          <c:val>
            <c:numRef>
              <c:f>Foglio2!$D$2:$D$21</c:f>
              <c:numCache>
                <c:formatCode>General</c:formatCode>
                <c:ptCount val="20"/>
                <c:pt idx="0">
                  <c:v>3303729.49</c:v>
                </c:pt>
                <c:pt idx="1">
                  <c:v>6919.7</c:v>
                </c:pt>
                <c:pt idx="2">
                  <c:v>1643006.51</c:v>
                </c:pt>
                <c:pt idx="3">
                  <c:v>42748194.990000002</c:v>
                </c:pt>
                <c:pt idx="4">
                  <c:v>7729411.4299999997</c:v>
                </c:pt>
                <c:pt idx="5">
                  <c:v>7268254.3399999999</c:v>
                </c:pt>
                <c:pt idx="6">
                  <c:v>36832364.810000002</c:v>
                </c:pt>
                <c:pt idx="7">
                  <c:v>8378915.7199999997</c:v>
                </c:pt>
                <c:pt idx="8">
                  <c:v>2402209.48</c:v>
                </c:pt>
                <c:pt idx="9">
                  <c:v>16412.419999999998</c:v>
                </c:pt>
                <c:pt idx="10">
                  <c:v>2519806.2000000002</c:v>
                </c:pt>
                <c:pt idx="11">
                  <c:v>8206.2099999999991</c:v>
                </c:pt>
                <c:pt idx="12">
                  <c:v>165980.39000000001</c:v>
                </c:pt>
                <c:pt idx="13">
                  <c:v>331960.78000000003</c:v>
                </c:pt>
                <c:pt idx="14">
                  <c:v>1895481.04</c:v>
                </c:pt>
                <c:pt idx="15">
                  <c:v>1885070.19</c:v>
                </c:pt>
                <c:pt idx="16">
                  <c:v>142757.32</c:v>
                </c:pt>
                <c:pt idx="17">
                  <c:v>402261.44</c:v>
                </c:pt>
                <c:pt idx="18">
                  <c:v>89963495.290000007</c:v>
                </c:pt>
                <c:pt idx="19">
                  <c:v>35397557.600000001</c:v>
                </c:pt>
              </c:numCache>
            </c:numRef>
          </c:val>
          <c:extLst>
            <c:ext xmlns:c16="http://schemas.microsoft.com/office/drawing/2014/chart" uri="{C3380CC4-5D6E-409C-BE32-E72D297353CC}">
              <c16:uniqueId val="{00000000-A60F-934B-9083-6A61C6BC8566}"/>
            </c:ext>
          </c:extLst>
        </c:ser>
        <c:dLbls>
          <c:showLegendKey val="0"/>
          <c:showVal val="0"/>
          <c:showCatName val="0"/>
          <c:showSerName val="0"/>
          <c:showPercent val="0"/>
          <c:showBubbleSize val="0"/>
        </c:dLbls>
        <c:gapWidth val="75"/>
        <c:overlap val="-25"/>
        <c:axId val="284236032"/>
        <c:axId val="284241920"/>
      </c:barChart>
      <c:catAx>
        <c:axId val="284236032"/>
        <c:scaling>
          <c:orientation val="minMax"/>
        </c:scaling>
        <c:delete val="0"/>
        <c:axPos val="b"/>
        <c:numFmt formatCode="General" sourceLinked="0"/>
        <c:majorTickMark val="none"/>
        <c:minorTickMark val="none"/>
        <c:tickLblPos val="nextTo"/>
        <c:crossAx val="284241920"/>
        <c:crosses val="autoZero"/>
        <c:auto val="1"/>
        <c:lblAlgn val="ctr"/>
        <c:lblOffset val="100"/>
        <c:noMultiLvlLbl val="0"/>
      </c:catAx>
      <c:valAx>
        <c:axId val="284241920"/>
        <c:scaling>
          <c:orientation val="minMax"/>
        </c:scaling>
        <c:delete val="0"/>
        <c:axPos val="l"/>
        <c:majorGridlines/>
        <c:numFmt formatCode="General" sourceLinked="1"/>
        <c:majorTickMark val="none"/>
        <c:minorTickMark val="none"/>
        <c:tickLblPos val="nextTo"/>
        <c:spPr>
          <a:ln w="9525">
            <a:noFill/>
          </a:ln>
        </c:spPr>
        <c:crossAx val="284236032"/>
        <c:crosses val="autoZero"/>
        <c:crossBetween val="between"/>
      </c:valAx>
    </c:plotArea>
    <c:legend>
      <c:legendPos val="b"/>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Sheet1!$A$2</c:f>
              <c:strCache>
                <c:ptCount val="1"/>
                <c:pt idx="0">
                  <c:v>TIPOLOGIE DI DEBITO</c:v>
                </c:pt>
              </c:strCache>
            </c:strRef>
          </c:tx>
          <c:spPr>
            <a:solidFill>
              <a:srgbClr val="00FF00"/>
            </a:solidFill>
            <a:ln w="12765">
              <a:solidFill>
                <a:schemeClr val="tx1"/>
              </a:solidFill>
              <a:prstDash val="solid"/>
            </a:ln>
          </c:spPr>
          <c:dPt>
            <c:idx val="0"/>
            <c:bubble3D val="0"/>
            <c:spPr>
              <a:solidFill>
                <a:srgbClr val="FF0000"/>
              </a:solidFill>
              <a:ln w="12765">
                <a:solidFill>
                  <a:schemeClr val="tx1"/>
                </a:solidFill>
                <a:prstDash val="solid"/>
              </a:ln>
            </c:spPr>
            <c:extLst>
              <c:ext xmlns:c16="http://schemas.microsoft.com/office/drawing/2014/chart" uri="{C3380CC4-5D6E-409C-BE32-E72D297353CC}">
                <c16:uniqueId val="{00000001-E858-6242-A44B-A73BF5366817}"/>
              </c:ext>
            </c:extLst>
          </c:dPt>
          <c:dPt>
            <c:idx val="1"/>
            <c:bubble3D val="0"/>
            <c:spPr>
              <a:solidFill>
                <a:srgbClr val="00FFFF"/>
              </a:solidFill>
              <a:ln w="12765">
                <a:solidFill>
                  <a:schemeClr val="tx1"/>
                </a:solidFill>
                <a:prstDash val="solid"/>
              </a:ln>
            </c:spPr>
            <c:extLst>
              <c:ext xmlns:c16="http://schemas.microsoft.com/office/drawing/2014/chart" uri="{C3380CC4-5D6E-409C-BE32-E72D297353CC}">
                <c16:uniqueId val="{00000003-E858-6242-A44B-A73BF5366817}"/>
              </c:ext>
            </c:extLst>
          </c:dPt>
          <c:dPt>
            <c:idx val="2"/>
            <c:bubble3D val="0"/>
            <c:spPr>
              <a:solidFill>
                <a:srgbClr val="FFFF00"/>
              </a:solidFill>
              <a:ln w="12765">
                <a:solidFill>
                  <a:schemeClr val="tx1"/>
                </a:solidFill>
                <a:prstDash val="solid"/>
              </a:ln>
            </c:spPr>
            <c:extLst>
              <c:ext xmlns:c16="http://schemas.microsoft.com/office/drawing/2014/chart" uri="{C3380CC4-5D6E-409C-BE32-E72D297353CC}">
                <c16:uniqueId val="{00000005-E858-6242-A44B-A73BF5366817}"/>
              </c:ext>
            </c:extLst>
          </c:dPt>
          <c:dPt>
            <c:idx val="3"/>
            <c:bubble3D val="0"/>
            <c:extLst>
              <c:ext xmlns:c16="http://schemas.microsoft.com/office/drawing/2014/chart" uri="{C3380CC4-5D6E-409C-BE32-E72D297353CC}">
                <c16:uniqueId val="{00000006-E858-6242-A44B-A73BF5366817}"/>
              </c:ext>
            </c:extLst>
          </c:dPt>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Sheet1!$B$1:$E$1</c:f>
              <c:strCache>
                <c:ptCount val="4"/>
                <c:pt idx="0">
                  <c:v>IRREGOLARITA'</c:v>
                </c:pt>
                <c:pt idx="1">
                  <c:v>ERRORI AMM.VI</c:v>
                </c:pt>
                <c:pt idx="2">
                  <c:v>ALTRI CREDITI</c:v>
                </c:pt>
                <c:pt idx="3">
                  <c:v>SANZIONI PLURIENNALI</c:v>
                </c:pt>
              </c:strCache>
            </c:strRef>
          </c:cat>
          <c:val>
            <c:numRef>
              <c:f>Sheet1!$B$2:$E$2</c:f>
              <c:numCache>
                <c:formatCode>General</c:formatCode>
                <c:ptCount val="4"/>
                <c:pt idx="0">
                  <c:v>31.5</c:v>
                </c:pt>
                <c:pt idx="1">
                  <c:v>1</c:v>
                </c:pt>
                <c:pt idx="2">
                  <c:v>11</c:v>
                </c:pt>
                <c:pt idx="3">
                  <c:v>1.5</c:v>
                </c:pt>
              </c:numCache>
            </c:numRef>
          </c:val>
          <c:extLst>
            <c:ext xmlns:c16="http://schemas.microsoft.com/office/drawing/2014/chart" uri="{C3380CC4-5D6E-409C-BE32-E72D297353CC}">
              <c16:uniqueId val="{00000007-E858-6242-A44B-A73BF5366817}"/>
            </c:ext>
          </c:extLst>
        </c:ser>
        <c:dLbls>
          <c:showLegendKey val="0"/>
          <c:showVal val="0"/>
          <c:showCatName val="0"/>
          <c:showSerName val="0"/>
          <c:showPercent val="1"/>
          <c:showBubbleSize val="0"/>
          <c:showLeaderLines val="1"/>
        </c:dLbls>
        <c:firstSliceAng val="20"/>
      </c:pieChart>
      <c:spPr>
        <a:noFill/>
        <a:ln w="25530">
          <a:noFill/>
        </a:ln>
      </c:spPr>
    </c:plotArea>
    <c:legend>
      <c:legendPos val="r"/>
      <c:overlay val="0"/>
    </c:legend>
    <c:plotVisOnly val="1"/>
    <c:dispBlanksAs val="zero"/>
    <c:showDLblsOverMax val="0"/>
  </c:chart>
  <c:spPr>
    <a:noFill/>
    <a:ln>
      <a:noFill/>
    </a:ln>
  </c:spPr>
  <c:txPr>
    <a:bodyPr/>
    <a:lstStyle/>
    <a:p>
      <a:pPr>
        <a:defRPr sz="1859" b="1" i="0" u="none" strike="noStrike" baseline="0">
          <a:solidFill>
            <a:schemeClr val="tx1"/>
          </a:solidFill>
          <a:latin typeface="Arial"/>
          <a:ea typeface="Arial"/>
          <a:cs typeface="Arial"/>
        </a:defRPr>
      </a:pPr>
      <a:endParaRPr lang="it-IT"/>
    </a:p>
  </c:txPr>
  <c:externalData r:id="rId1">
    <c:autoUpdate val="0"/>
  </c:externalData>
</c:chartSpace>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2-21T14:49:49.344">
    <p:pos x="0" y="844"/>
    <p:text>Versione grafica 2021</p:text>
    <p:extLst>
      <p:ext uri="{C676402C-5697-4E1C-873F-D02D1690AC5C}">
        <p15:threadingInfo timeZoneBias="0"/>
      </p:ext>
      <p:ext uri="http://customooxmlschemas.google.com/">
        <go:slidesCustomData xmlns:go="http://customooxmlschemas.google.com/" commentPostId="AAAArZo8Ays"/>
      </p:ext>
    </p:extLst>
  </p:cm>
  <p:cm authorId="0" idx="2" dt="2023-02-21T14:49:49.344">
    <p:pos x="0" y="844"/>
    <p:text>@giuseppe.miceli@arcea.it</p:text>
    <p:extLst>
      <p:ext uri="{C676402C-5697-4E1C-873F-D02D1690AC5C}">
        <p15:threadingInfo timeZoneBias="0">
          <p15:parentCm authorId="0" idx="1"/>
        </p15:threadingInfo>
      </p:ext>
      <p:ext uri="http://customooxmlschemas.google.com/">
        <go:slidesCustomData xmlns:go="http://customooxmlschemas.google.com/" commentPostId="AAAArZo8Ayw"/>
      </p:ext>
    </p:extLst>
  </p:cm>
  <p:cm authorId="0" idx="3" dt="2023-02-21T14:50:52.172">
    <p:pos x="0" y="944"/>
    <p:text>Penso sia pronta per essere inviata</p:text>
    <p:extLst>
      <p:ext uri="{C676402C-5697-4E1C-873F-D02D1690AC5C}">
        <p15:threadingInfo timeZoneBias="0"/>
      </p:ext>
      <p:ext uri="http://customooxmlschemas.google.com/">
        <go:slidesCustomData xmlns:go="http://customooxmlschemas.google.com/" commentPostId="AAAArZo8Ay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9" name="Google Shape;26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3" name="Google Shape;35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60" name="Google Shape;36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88" name="Google Shape;38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94" name="Google Shape;39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99" name="Google Shape;39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11" name="Google Shape;41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28" name="Google Shape;42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39" name="Google Shape;43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49" name="Google Shape;44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78" name="Google Shape;47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7" name="Google Shape;27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85" name="Google Shape;48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01" name="Google Shape;50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08" name="Google Shape;50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16" name="Google Shape;51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34" name="Google Shape;53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43" name="Google Shape;54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52" name="Google Shape;55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61" name="Google Shape;561;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70" name="Google Shape;57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78" name="Google Shape;57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5" name="Google Shape;28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86" name="Google Shape;58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99" name="Google Shape;59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29" name="Google Shape;62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47" name="Google Shape;647;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57" name="Google Shape;65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75" name="Google Shape;67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90" name="Google Shape;69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04" name="Google Shape;70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11" name="Google Shape;71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35" name="Google Shape;735;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94" name="Google Shape;29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62" name="Google Shape;76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86" name="Google Shape;786;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92" name="Google Shape;79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98" name="Google Shape;79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804" name="Google Shape;804;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28" name="Google Shape;828;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829" name="Google Shape;829;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844" name="Google Shape;844;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855" name="Google Shape;855;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870" name="Google Shape;870;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891" name="Google Shape;891;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04" name="Google Shape;3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03" name="Google Shape;903;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14" name="Google Shape;91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37" name="Google Shape;937;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938" name="Google Shape;938;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57" name="Google Shape;957;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958" name="Google Shape;958;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89" name="Google Shape;989;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036" name="Google Shape;103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046" name="Google Shape;1046;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070" name="Google Shape;1070;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092" name="Google Shape;1092;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101" name="Google Shape;1101;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24" name="Google Shape;32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32" name="Google Shape;33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39" name="Google Shape;33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6" name="Google Shape;34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mailto:info@arcea.it" TargetMode="External"/><Relationship Id="rId3" Type="http://schemas.openxmlformats.org/officeDocument/2006/relationships/hyperlink" Target="http://www.arcea.it/" TargetMode="External"/><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mailto:info@arcea.it" TargetMode="External"/><Relationship Id="rId3" Type="http://schemas.openxmlformats.org/officeDocument/2006/relationships/hyperlink" Target="http://www.arcea.it/" TargetMode="External"/><Relationship Id="rId4"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contenuto">
  <p:cSld name="1_Diapositiva contenuto">
    <p:spTree>
      <p:nvGrpSpPr>
        <p:cNvPr id="13" name="Shape 13"/>
        <p:cNvGrpSpPr/>
        <p:nvPr/>
      </p:nvGrpSpPr>
      <p:grpSpPr>
        <a:xfrm>
          <a:off x="0" y="0"/>
          <a:ext cx="0" cy="0"/>
          <a:chOff x="0" y="0"/>
          <a:chExt cx="0" cy="0"/>
        </a:xfrm>
      </p:grpSpPr>
      <p:pic>
        <p:nvPicPr>
          <p:cNvPr descr="C:\Users\giuseppe.arcidiacono\Documents\arcea_cartella_aperta.jpg" id="14" name="Google Shape;14;p61"/>
          <p:cNvPicPr preferRelativeResize="0"/>
          <p:nvPr/>
        </p:nvPicPr>
        <p:blipFill rotWithShape="1">
          <a:blip r:embed="rId2">
            <a:alphaModFix/>
          </a:blip>
          <a:srcRect b="68738" l="53937" r="0" t="20322"/>
          <a:stretch/>
        </p:blipFill>
        <p:spPr>
          <a:xfrm>
            <a:off x="2124075" y="119063"/>
            <a:ext cx="4913313" cy="828675"/>
          </a:xfrm>
          <a:prstGeom prst="rect">
            <a:avLst/>
          </a:prstGeom>
          <a:noFill/>
          <a:ln>
            <a:noFill/>
          </a:ln>
        </p:spPr>
      </p:pic>
      <p:pic>
        <p:nvPicPr>
          <p:cNvPr id="15" name="Google Shape;15;p61"/>
          <p:cNvPicPr preferRelativeResize="0"/>
          <p:nvPr/>
        </p:nvPicPr>
        <p:blipFill rotWithShape="1">
          <a:blip r:embed="rId3">
            <a:alphaModFix/>
          </a:blip>
          <a:srcRect b="0" l="0" r="0" t="0"/>
          <a:stretch/>
        </p:blipFill>
        <p:spPr>
          <a:xfrm>
            <a:off x="19050" y="3741738"/>
            <a:ext cx="9144000" cy="31511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64" name="Shape 64"/>
        <p:cNvGrpSpPr/>
        <p:nvPr/>
      </p:nvGrpSpPr>
      <p:grpSpPr>
        <a:xfrm>
          <a:off x="0" y="0"/>
          <a:ext cx="0" cy="0"/>
          <a:chOff x="0" y="0"/>
          <a:chExt cx="0" cy="0"/>
        </a:xfrm>
      </p:grpSpPr>
      <p:sp>
        <p:nvSpPr>
          <p:cNvPr id="65" name="Google Shape;65;p7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6" name="Google Shape;66;p7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67" name="Google Shape;67;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70" name="Shape 70"/>
        <p:cNvGrpSpPr/>
        <p:nvPr/>
      </p:nvGrpSpPr>
      <p:grpSpPr>
        <a:xfrm>
          <a:off x="0" y="0"/>
          <a:ext cx="0" cy="0"/>
          <a:chOff x="0" y="0"/>
          <a:chExt cx="0" cy="0"/>
        </a:xfrm>
      </p:grpSpPr>
      <p:sp>
        <p:nvSpPr>
          <p:cNvPr id="71" name="Google Shape;71;p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2" name="Google Shape;72;p7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3" name="Google Shape;73;p7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4" name="Google Shape;74;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77" name="Shape 77"/>
        <p:cNvGrpSpPr/>
        <p:nvPr/>
      </p:nvGrpSpPr>
      <p:grpSpPr>
        <a:xfrm>
          <a:off x="0" y="0"/>
          <a:ext cx="0" cy="0"/>
          <a:chOff x="0" y="0"/>
          <a:chExt cx="0" cy="0"/>
        </a:xfrm>
      </p:grpSpPr>
      <p:sp>
        <p:nvSpPr>
          <p:cNvPr id="78" name="Google Shape;78;p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9" name="Google Shape;79;p7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0" name="Google Shape;80;p7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1" name="Google Shape;81;p7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2" name="Google Shape;82;p7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3" name="Google Shape;83;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86" name="Shape 86"/>
        <p:cNvGrpSpPr/>
        <p:nvPr/>
      </p:nvGrpSpPr>
      <p:grpSpPr>
        <a:xfrm>
          <a:off x="0" y="0"/>
          <a:ext cx="0" cy="0"/>
          <a:chOff x="0" y="0"/>
          <a:chExt cx="0" cy="0"/>
        </a:xfrm>
      </p:grpSpPr>
      <p:sp>
        <p:nvSpPr>
          <p:cNvPr id="87" name="Google Shape;87;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 name="Google Shape;88;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91" name="Shape 91"/>
        <p:cNvGrpSpPr/>
        <p:nvPr/>
      </p:nvGrpSpPr>
      <p:grpSpPr>
        <a:xfrm>
          <a:off x="0" y="0"/>
          <a:ext cx="0" cy="0"/>
          <a:chOff x="0" y="0"/>
          <a:chExt cx="0" cy="0"/>
        </a:xfrm>
      </p:grpSpPr>
      <p:sp>
        <p:nvSpPr>
          <p:cNvPr id="92" name="Google Shape;92;p7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3" name="Google Shape;93;p7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94" name="Google Shape;94;p7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95" name="Google Shape;95;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98" name="Shape 98"/>
        <p:cNvGrpSpPr/>
        <p:nvPr/>
      </p:nvGrpSpPr>
      <p:grpSpPr>
        <a:xfrm>
          <a:off x="0" y="0"/>
          <a:ext cx="0" cy="0"/>
          <a:chOff x="0" y="0"/>
          <a:chExt cx="0" cy="0"/>
        </a:xfrm>
      </p:grpSpPr>
      <p:sp>
        <p:nvSpPr>
          <p:cNvPr id="99" name="Google Shape;99;p7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0" name="Google Shape;100;p76"/>
          <p:cNvSpPr/>
          <p:nvPr>
            <p:ph idx="2" type="pic"/>
          </p:nvPr>
        </p:nvSpPr>
        <p:spPr>
          <a:xfrm>
            <a:off x="1792288" y="612775"/>
            <a:ext cx="5486400" cy="4114800"/>
          </a:xfrm>
          <a:prstGeom prst="rect">
            <a:avLst/>
          </a:prstGeom>
          <a:noFill/>
          <a:ln>
            <a:noFill/>
          </a:ln>
        </p:spPr>
      </p:sp>
      <p:sp>
        <p:nvSpPr>
          <p:cNvPr id="101" name="Google Shape;101;p7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02" name="Google Shape;102;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05" name="Shape 105"/>
        <p:cNvGrpSpPr/>
        <p:nvPr/>
      </p:nvGrpSpPr>
      <p:grpSpPr>
        <a:xfrm>
          <a:off x="0" y="0"/>
          <a:ext cx="0" cy="0"/>
          <a:chOff x="0" y="0"/>
          <a:chExt cx="0" cy="0"/>
        </a:xfrm>
      </p:grpSpPr>
      <p:sp>
        <p:nvSpPr>
          <p:cNvPr id="106" name="Google Shape;106;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7" name="Google Shape;107;p7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8" name="Google Shape;108;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11" name="Shape 111"/>
        <p:cNvGrpSpPr/>
        <p:nvPr/>
      </p:nvGrpSpPr>
      <p:grpSpPr>
        <a:xfrm>
          <a:off x="0" y="0"/>
          <a:ext cx="0" cy="0"/>
          <a:chOff x="0" y="0"/>
          <a:chExt cx="0" cy="0"/>
        </a:xfrm>
      </p:grpSpPr>
      <p:sp>
        <p:nvSpPr>
          <p:cNvPr id="112" name="Google Shape;112;p7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13" name="Google Shape;113;p7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4" name="Google Shape;114;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23" name="Shape 123"/>
        <p:cNvGrpSpPr/>
        <p:nvPr/>
      </p:nvGrpSpPr>
      <p:grpSpPr>
        <a:xfrm>
          <a:off x="0" y="0"/>
          <a:ext cx="0" cy="0"/>
          <a:chOff x="0" y="0"/>
          <a:chExt cx="0" cy="0"/>
        </a:xfrm>
      </p:grpSpPr>
      <p:sp>
        <p:nvSpPr>
          <p:cNvPr id="124" name="Google Shape;124;p8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5" name="Google Shape;125;p8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26" name="Google Shape;126;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29" name="Shape 129"/>
        <p:cNvGrpSpPr/>
        <p:nvPr/>
      </p:nvGrpSpPr>
      <p:grpSpPr>
        <a:xfrm>
          <a:off x="0" y="0"/>
          <a:ext cx="0" cy="0"/>
          <a:chOff x="0" y="0"/>
          <a:chExt cx="0" cy="0"/>
        </a:xfrm>
      </p:grpSpPr>
      <p:sp>
        <p:nvSpPr>
          <p:cNvPr id="130" name="Google Shape;130;p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1" name="Google Shape;131;p8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2" name="Google Shape;132;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contenuto">
  <p:cSld name="Diapositiva contenuto">
    <p:spTree>
      <p:nvGrpSpPr>
        <p:cNvPr id="16" name="Shape 16"/>
        <p:cNvGrpSpPr/>
        <p:nvPr/>
      </p:nvGrpSpPr>
      <p:grpSpPr>
        <a:xfrm>
          <a:off x="0" y="0"/>
          <a:ext cx="0" cy="0"/>
          <a:chOff x="0" y="0"/>
          <a:chExt cx="0" cy="0"/>
        </a:xfrm>
      </p:grpSpPr>
      <p:cxnSp>
        <p:nvCxnSpPr>
          <p:cNvPr id="17" name="Google Shape;17;p62"/>
          <p:cNvCxnSpPr/>
          <p:nvPr/>
        </p:nvCxnSpPr>
        <p:spPr>
          <a:xfrm>
            <a:off x="455613" y="6286500"/>
            <a:ext cx="8259762" cy="1588"/>
          </a:xfrm>
          <a:prstGeom prst="straightConnector1">
            <a:avLst/>
          </a:prstGeom>
          <a:noFill/>
          <a:ln cap="flat" cmpd="sng" w="19050">
            <a:solidFill>
              <a:schemeClr val="dk2"/>
            </a:solidFill>
            <a:prstDash val="solid"/>
            <a:round/>
            <a:headEnd len="sm" w="sm" type="none"/>
            <a:tailEnd len="sm" w="sm" type="none"/>
          </a:ln>
        </p:spPr>
      </p:cxnSp>
      <p:sp>
        <p:nvSpPr>
          <p:cNvPr id="18" name="Google Shape;18;p62"/>
          <p:cNvSpPr txBox="1"/>
          <p:nvPr>
            <p:ph idx="1" type="body"/>
          </p:nvPr>
        </p:nvSpPr>
        <p:spPr>
          <a:xfrm>
            <a:off x="107504" y="908720"/>
            <a:ext cx="8928992" cy="432048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 name="Google Shape;19;p62"/>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pic>
        <p:nvPicPr>
          <p:cNvPr id="23" name="Google Shape;23;p62"/>
          <p:cNvPicPr preferRelativeResize="0"/>
          <p:nvPr/>
        </p:nvPicPr>
        <p:blipFill rotWithShape="1">
          <a:blip r:embed="rId2">
            <a:alphaModFix/>
          </a:blip>
          <a:srcRect b="0" l="0" r="0" t="0"/>
          <a:stretch/>
        </p:blipFill>
        <p:spPr>
          <a:xfrm>
            <a:off x="-10768" y="5312616"/>
            <a:ext cx="9144000" cy="157276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135" name="Shape 135"/>
        <p:cNvGrpSpPr/>
        <p:nvPr/>
      </p:nvGrpSpPr>
      <p:grpSpPr>
        <a:xfrm>
          <a:off x="0" y="0"/>
          <a:ext cx="0" cy="0"/>
          <a:chOff x="0" y="0"/>
          <a:chExt cx="0" cy="0"/>
        </a:xfrm>
      </p:grpSpPr>
      <p:sp>
        <p:nvSpPr>
          <p:cNvPr id="136" name="Google Shape;136;p8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7" name="Google Shape;137;p8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38" name="Google Shape;138;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41" name="Shape 141"/>
        <p:cNvGrpSpPr/>
        <p:nvPr/>
      </p:nvGrpSpPr>
      <p:grpSpPr>
        <a:xfrm>
          <a:off x="0" y="0"/>
          <a:ext cx="0" cy="0"/>
          <a:chOff x="0" y="0"/>
          <a:chExt cx="0" cy="0"/>
        </a:xfrm>
      </p:grpSpPr>
      <p:sp>
        <p:nvSpPr>
          <p:cNvPr id="142" name="Google Shape;142;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3" name="Google Shape;143;p8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44" name="Google Shape;144;p8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45" name="Google Shape;145;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48" name="Shape 148"/>
        <p:cNvGrpSpPr/>
        <p:nvPr/>
      </p:nvGrpSpPr>
      <p:grpSpPr>
        <a:xfrm>
          <a:off x="0" y="0"/>
          <a:ext cx="0" cy="0"/>
          <a:chOff x="0" y="0"/>
          <a:chExt cx="0" cy="0"/>
        </a:xfrm>
      </p:grpSpPr>
      <p:sp>
        <p:nvSpPr>
          <p:cNvPr id="149" name="Google Shape;149;p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0" name="Google Shape;150;p8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51" name="Google Shape;151;p8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52" name="Google Shape;152;p8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53" name="Google Shape;153;p8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54" name="Google Shape;154;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57" name="Shape 157"/>
        <p:cNvGrpSpPr/>
        <p:nvPr/>
      </p:nvGrpSpPr>
      <p:grpSpPr>
        <a:xfrm>
          <a:off x="0" y="0"/>
          <a:ext cx="0" cy="0"/>
          <a:chOff x="0" y="0"/>
          <a:chExt cx="0" cy="0"/>
        </a:xfrm>
      </p:grpSpPr>
      <p:sp>
        <p:nvSpPr>
          <p:cNvPr id="158" name="Google Shape;158;p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9" name="Google Shape;159;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62" name="Shape 162"/>
        <p:cNvGrpSpPr/>
        <p:nvPr/>
      </p:nvGrpSpPr>
      <p:grpSpPr>
        <a:xfrm>
          <a:off x="0" y="0"/>
          <a:ext cx="0" cy="0"/>
          <a:chOff x="0" y="0"/>
          <a:chExt cx="0" cy="0"/>
        </a:xfrm>
      </p:grpSpPr>
      <p:sp>
        <p:nvSpPr>
          <p:cNvPr id="163" name="Google Shape;163;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166" name="Shape 166"/>
        <p:cNvGrpSpPr/>
        <p:nvPr/>
      </p:nvGrpSpPr>
      <p:grpSpPr>
        <a:xfrm>
          <a:off x="0" y="0"/>
          <a:ext cx="0" cy="0"/>
          <a:chOff x="0" y="0"/>
          <a:chExt cx="0" cy="0"/>
        </a:xfrm>
      </p:grpSpPr>
      <p:sp>
        <p:nvSpPr>
          <p:cNvPr id="167" name="Google Shape;167;p8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8" name="Google Shape;168;p8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69" name="Google Shape;169;p8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70" name="Google Shape;170;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73" name="Shape 173"/>
        <p:cNvGrpSpPr/>
        <p:nvPr/>
      </p:nvGrpSpPr>
      <p:grpSpPr>
        <a:xfrm>
          <a:off x="0" y="0"/>
          <a:ext cx="0" cy="0"/>
          <a:chOff x="0" y="0"/>
          <a:chExt cx="0" cy="0"/>
        </a:xfrm>
      </p:grpSpPr>
      <p:sp>
        <p:nvSpPr>
          <p:cNvPr id="174" name="Google Shape;174;p8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5" name="Google Shape;175;p88"/>
          <p:cNvSpPr/>
          <p:nvPr>
            <p:ph idx="2" type="pic"/>
          </p:nvPr>
        </p:nvSpPr>
        <p:spPr>
          <a:xfrm>
            <a:off x="1792288" y="612775"/>
            <a:ext cx="5486400" cy="4114800"/>
          </a:xfrm>
          <a:prstGeom prst="rect">
            <a:avLst/>
          </a:prstGeom>
          <a:noFill/>
          <a:ln>
            <a:noFill/>
          </a:ln>
        </p:spPr>
      </p:sp>
      <p:sp>
        <p:nvSpPr>
          <p:cNvPr id="176" name="Google Shape;176;p8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77" name="Google Shape;177;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80" name="Shape 180"/>
        <p:cNvGrpSpPr/>
        <p:nvPr/>
      </p:nvGrpSpPr>
      <p:grpSpPr>
        <a:xfrm>
          <a:off x="0" y="0"/>
          <a:ext cx="0" cy="0"/>
          <a:chOff x="0" y="0"/>
          <a:chExt cx="0" cy="0"/>
        </a:xfrm>
      </p:grpSpPr>
      <p:sp>
        <p:nvSpPr>
          <p:cNvPr id="181" name="Google Shape;181;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2" name="Google Shape;182;p8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3" name="Google Shape;183;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86" name="Shape 186"/>
        <p:cNvGrpSpPr/>
        <p:nvPr/>
      </p:nvGrpSpPr>
      <p:grpSpPr>
        <a:xfrm>
          <a:off x="0" y="0"/>
          <a:ext cx="0" cy="0"/>
          <a:chOff x="0" y="0"/>
          <a:chExt cx="0" cy="0"/>
        </a:xfrm>
      </p:grpSpPr>
      <p:sp>
        <p:nvSpPr>
          <p:cNvPr id="187" name="Google Shape;187;p9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8" name="Google Shape;188;p9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9" name="Google Shape;189;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98" name="Shape 198"/>
        <p:cNvGrpSpPr/>
        <p:nvPr/>
      </p:nvGrpSpPr>
      <p:grpSpPr>
        <a:xfrm>
          <a:off x="0" y="0"/>
          <a:ext cx="0" cy="0"/>
          <a:chOff x="0" y="0"/>
          <a:chExt cx="0" cy="0"/>
        </a:xfrm>
      </p:grpSpPr>
      <p:sp>
        <p:nvSpPr>
          <p:cNvPr id="199" name="Google Shape;199;p9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0" name="Google Shape;200;p9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01" name="Google Shape;201;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24" name="Shape 24"/>
        <p:cNvGrpSpPr/>
        <p:nvPr/>
      </p:nvGrpSpPr>
      <p:grpSpPr>
        <a:xfrm>
          <a:off x="0" y="0"/>
          <a:ext cx="0" cy="0"/>
          <a:chOff x="0" y="0"/>
          <a:chExt cx="0" cy="0"/>
        </a:xfrm>
      </p:grpSpPr>
      <p:sp>
        <p:nvSpPr>
          <p:cNvPr id="25" name="Google Shape;25;p66"/>
          <p:cNvSpPr txBox="1"/>
          <p:nvPr>
            <p:ph type="ctrTitle"/>
          </p:nvPr>
        </p:nvSpPr>
        <p:spPr>
          <a:xfrm>
            <a:off x="685800" y="2130425"/>
            <a:ext cx="7772400" cy="147002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26" name="Google Shape;26;p6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7" name="Google Shape;27;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04" name="Shape 204"/>
        <p:cNvGrpSpPr/>
        <p:nvPr/>
      </p:nvGrpSpPr>
      <p:grpSpPr>
        <a:xfrm>
          <a:off x="0" y="0"/>
          <a:ext cx="0" cy="0"/>
          <a:chOff x="0" y="0"/>
          <a:chExt cx="0" cy="0"/>
        </a:xfrm>
      </p:grpSpPr>
      <p:sp>
        <p:nvSpPr>
          <p:cNvPr id="205" name="Google Shape;205;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6" name="Google Shape;206;p9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7" name="Google Shape;207;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10" name="Shape 210"/>
        <p:cNvGrpSpPr/>
        <p:nvPr/>
      </p:nvGrpSpPr>
      <p:grpSpPr>
        <a:xfrm>
          <a:off x="0" y="0"/>
          <a:ext cx="0" cy="0"/>
          <a:chOff x="0" y="0"/>
          <a:chExt cx="0" cy="0"/>
        </a:xfrm>
      </p:grpSpPr>
      <p:sp>
        <p:nvSpPr>
          <p:cNvPr id="211" name="Google Shape;211;p9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2" name="Google Shape;212;p9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13" name="Google Shape;213;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16" name="Shape 216"/>
        <p:cNvGrpSpPr/>
        <p:nvPr/>
      </p:nvGrpSpPr>
      <p:grpSpPr>
        <a:xfrm>
          <a:off x="0" y="0"/>
          <a:ext cx="0" cy="0"/>
          <a:chOff x="0" y="0"/>
          <a:chExt cx="0" cy="0"/>
        </a:xfrm>
      </p:grpSpPr>
      <p:sp>
        <p:nvSpPr>
          <p:cNvPr id="217" name="Google Shape;217;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8" name="Google Shape;218;p9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19" name="Google Shape;219;p9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20" name="Google Shape;220;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223" name="Shape 223"/>
        <p:cNvGrpSpPr/>
        <p:nvPr/>
      </p:nvGrpSpPr>
      <p:grpSpPr>
        <a:xfrm>
          <a:off x="0" y="0"/>
          <a:ext cx="0" cy="0"/>
          <a:chOff x="0" y="0"/>
          <a:chExt cx="0" cy="0"/>
        </a:xfrm>
      </p:grpSpPr>
      <p:sp>
        <p:nvSpPr>
          <p:cNvPr id="224" name="Google Shape;224;p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5" name="Google Shape;225;p9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26" name="Google Shape;226;p9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27" name="Google Shape;227;p9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28" name="Google Shape;228;p9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29" name="Google Shape;229;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32" name="Shape 232"/>
        <p:cNvGrpSpPr/>
        <p:nvPr/>
      </p:nvGrpSpPr>
      <p:grpSpPr>
        <a:xfrm>
          <a:off x="0" y="0"/>
          <a:ext cx="0" cy="0"/>
          <a:chOff x="0" y="0"/>
          <a:chExt cx="0" cy="0"/>
        </a:xfrm>
      </p:grpSpPr>
      <p:sp>
        <p:nvSpPr>
          <p:cNvPr id="233" name="Google Shape;233;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4" name="Google Shape;234;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37" name="Shape 237"/>
        <p:cNvGrpSpPr/>
        <p:nvPr/>
      </p:nvGrpSpPr>
      <p:grpSpPr>
        <a:xfrm>
          <a:off x="0" y="0"/>
          <a:ext cx="0" cy="0"/>
          <a:chOff x="0" y="0"/>
          <a:chExt cx="0" cy="0"/>
        </a:xfrm>
      </p:grpSpPr>
      <p:sp>
        <p:nvSpPr>
          <p:cNvPr id="238" name="Google Shape;23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41" name="Shape 241"/>
        <p:cNvGrpSpPr/>
        <p:nvPr/>
      </p:nvGrpSpPr>
      <p:grpSpPr>
        <a:xfrm>
          <a:off x="0" y="0"/>
          <a:ext cx="0" cy="0"/>
          <a:chOff x="0" y="0"/>
          <a:chExt cx="0" cy="0"/>
        </a:xfrm>
      </p:grpSpPr>
      <p:sp>
        <p:nvSpPr>
          <p:cNvPr id="242" name="Google Shape;242;p9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3" name="Google Shape;243;p9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44" name="Google Shape;244;p9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45" name="Google Shape;245;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48" name="Shape 248"/>
        <p:cNvGrpSpPr/>
        <p:nvPr/>
      </p:nvGrpSpPr>
      <p:grpSpPr>
        <a:xfrm>
          <a:off x="0" y="0"/>
          <a:ext cx="0" cy="0"/>
          <a:chOff x="0" y="0"/>
          <a:chExt cx="0" cy="0"/>
        </a:xfrm>
      </p:grpSpPr>
      <p:sp>
        <p:nvSpPr>
          <p:cNvPr id="249" name="Google Shape;249;p10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0" name="Google Shape;250;p100"/>
          <p:cNvSpPr/>
          <p:nvPr>
            <p:ph idx="2" type="pic"/>
          </p:nvPr>
        </p:nvSpPr>
        <p:spPr>
          <a:xfrm>
            <a:off x="1792288" y="612775"/>
            <a:ext cx="5486400" cy="4114800"/>
          </a:xfrm>
          <a:prstGeom prst="rect">
            <a:avLst/>
          </a:prstGeom>
          <a:noFill/>
          <a:ln>
            <a:noFill/>
          </a:ln>
        </p:spPr>
      </p:sp>
      <p:sp>
        <p:nvSpPr>
          <p:cNvPr id="251" name="Google Shape;251;p10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52" name="Google Shape;252;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255" name="Shape 255"/>
        <p:cNvGrpSpPr/>
        <p:nvPr/>
      </p:nvGrpSpPr>
      <p:grpSpPr>
        <a:xfrm>
          <a:off x="0" y="0"/>
          <a:ext cx="0" cy="0"/>
          <a:chOff x="0" y="0"/>
          <a:chExt cx="0" cy="0"/>
        </a:xfrm>
      </p:grpSpPr>
      <p:sp>
        <p:nvSpPr>
          <p:cNvPr id="256" name="Google Shape;256;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7" name="Google Shape;257;p10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8" name="Google Shape;258;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261" name="Shape 261"/>
        <p:cNvGrpSpPr/>
        <p:nvPr/>
      </p:nvGrpSpPr>
      <p:grpSpPr>
        <a:xfrm>
          <a:off x="0" y="0"/>
          <a:ext cx="0" cy="0"/>
          <a:chOff x="0" y="0"/>
          <a:chExt cx="0" cy="0"/>
        </a:xfrm>
      </p:grpSpPr>
      <p:sp>
        <p:nvSpPr>
          <p:cNvPr id="262" name="Google Shape;262;p10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3" name="Google Shape;263;p10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4" name="Google Shape;264;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30" name="Shape 30"/>
        <p:cNvGrpSpPr/>
        <p:nvPr/>
      </p:nvGrpSpPr>
      <p:grpSpPr>
        <a:xfrm>
          <a:off x="0" y="0"/>
          <a:ext cx="0" cy="0"/>
          <a:chOff x="0" y="0"/>
          <a:chExt cx="0" cy="0"/>
        </a:xfrm>
      </p:grpSpPr>
      <p:pic>
        <p:nvPicPr>
          <p:cNvPr descr="C:\Users\giuseppe.arcidiacono\Documents\rollup_generico.jpg" id="31" name="Google Shape;31;p67"/>
          <p:cNvPicPr preferRelativeResize="0"/>
          <p:nvPr/>
        </p:nvPicPr>
        <p:blipFill rotWithShape="1">
          <a:blip r:embed="rId2">
            <a:alphaModFix/>
          </a:blip>
          <a:srcRect b="5901" l="45763" r="0" t="38907"/>
          <a:stretch/>
        </p:blipFill>
        <p:spPr>
          <a:xfrm>
            <a:off x="2555875" y="139700"/>
            <a:ext cx="3671888" cy="5089525"/>
          </a:xfrm>
          <a:prstGeom prst="rect">
            <a:avLst/>
          </a:prstGeom>
          <a:noFill/>
          <a:ln>
            <a:noFill/>
          </a:ln>
        </p:spPr>
      </p:pic>
      <p:pic>
        <p:nvPicPr>
          <p:cNvPr descr="C:\Users\giuseppe.arcidiacono\AppData\Local\Microsoft\Windows\Temporary Internet Files\Content.Outlook\PUDTM3NP\template_slide.jpg" id="32" name="Google Shape;32;p67"/>
          <p:cNvPicPr preferRelativeResize="0"/>
          <p:nvPr/>
        </p:nvPicPr>
        <p:blipFill rotWithShape="1">
          <a:blip r:embed="rId3">
            <a:alphaModFix/>
          </a:blip>
          <a:srcRect b="0" l="0" r="55511" t="77299"/>
          <a:stretch/>
        </p:blipFill>
        <p:spPr>
          <a:xfrm>
            <a:off x="2376488" y="5300663"/>
            <a:ext cx="4067175" cy="15573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ringraziamenti">
  <p:cSld name="Diapositiva ringraziamenti">
    <p:spTree>
      <p:nvGrpSpPr>
        <p:cNvPr id="33" name="Shape 33"/>
        <p:cNvGrpSpPr/>
        <p:nvPr/>
      </p:nvGrpSpPr>
      <p:grpSpPr>
        <a:xfrm>
          <a:off x="0" y="0"/>
          <a:ext cx="0" cy="0"/>
          <a:chOff x="0" y="0"/>
          <a:chExt cx="0" cy="0"/>
        </a:xfrm>
      </p:grpSpPr>
      <p:grpSp>
        <p:nvGrpSpPr>
          <p:cNvPr id="34" name="Google Shape;34;p68"/>
          <p:cNvGrpSpPr/>
          <p:nvPr/>
        </p:nvGrpSpPr>
        <p:grpSpPr>
          <a:xfrm>
            <a:off x="1357313" y="2820988"/>
            <a:ext cx="6429375" cy="1216025"/>
            <a:chOff x="0" y="103170"/>
            <a:chExt cx="6429420" cy="1216800"/>
          </a:xfrm>
        </p:grpSpPr>
        <p:sp>
          <p:nvSpPr>
            <p:cNvPr id="35" name="Google Shape;35;p68"/>
            <p:cNvSpPr/>
            <p:nvPr/>
          </p:nvSpPr>
          <p:spPr>
            <a:xfrm>
              <a:off x="0" y="103170"/>
              <a:ext cx="6429420" cy="1216800"/>
            </a:xfrm>
            <a:prstGeom prst="roundRect">
              <a:avLst>
                <a:gd fmla="val 16667" name="adj"/>
              </a:avLst>
            </a:prstGeom>
            <a:solidFill>
              <a:schemeClr val="dk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68"/>
            <p:cNvSpPr/>
            <p:nvPr/>
          </p:nvSpPr>
          <p:spPr>
            <a:xfrm>
              <a:off x="58737" y="161944"/>
              <a:ext cx="6311944" cy="1099250"/>
            </a:xfrm>
            <a:prstGeom prst="rect">
              <a:avLst/>
            </a:prstGeom>
            <a:noFill/>
            <a:ln>
              <a:noFill/>
            </a:ln>
          </p:spPr>
          <p:txBody>
            <a:bodyPr anchorCtr="0" anchor="ctr" bIns="106675" lIns="106675" spcFirstLastPara="1" rIns="106675" wrap="square" tIns="106675">
              <a:noAutofit/>
            </a:bodyPr>
            <a:lstStyle/>
            <a:p>
              <a:pPr indent="0" lvl="0" marL="0" marR="0" rtl="0" algn="ctr">
                <a:lnSpc>
                  <a:spcPct val="100000"/>
                </a:lnSpc>
                <a:spcBef>
                  <a:spcPts val="0"/>
                </a:spcBef>
                <a:spcAft>
                  <a:spcPts val="0"/>
                </a:spcAft>
                <a:buClr>
                  <a:srgbClr val="000000"/>
                </a:buClr>
                <a:buSzPts val="2800"/>
                <a:buFont typeface="Arial"/>
                <a:buNone/>
              </a:pPr>
              <a:r>
                <a:rPr b="0" i="0" lang="it-IT" sz="2800" u="none" cap="none" strike="noStrike">
                  <a:solidFill>
                    <a:schemeClr val="lt1"/>
                  </a:solidFill>
                  <a:latin typeface="Times New Roman"/>
                  <a:ea typeface="Times New Roman"/>
                  <a:cs typeface="Times New Roman"/>
                  <a:sym typeface="Times New Roman"/>
                </a:rPr>
                <a:t>Grazie per l’attenzione</a:t>
              </a:r>
              <a:endParaRPr b="0" i="0" sz="1400" u="none" cap="none" strike="noStrike">
                <a:solidFill>
                  <a:srgbClr val="000000"/>
                </a:solidFill>
                <a:latin typeface="Arial"/>
                <a:ea typeface="Arial"/>
                <a:cs typeface="Arial"/>
                <a:sym typeface="Arial"/>
              </a:endParaRPr>
            </a:p>
          </p:txBody>
        </p:sp>
      </p:grpSp>
      <p:sp>
        <p:nvSpPr>
          <p:cNvPr id="37" name="Google Shape;37;p68"/>
          <p:cNvSpPr txBox="1"/>
          <p:nvPr/>
        </p:nvSpPr>
        <p:spPr>
          <a:xfrm>
            <a:off x="1652588" y="5372100"/>
            <a:ext cx="5838825" cy="12303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ARCEA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Agenzia Regione Calabria per le Erogazioni in Agricoltura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Via E. Molè – 88100 CATANZARO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Tel. 0961\750564 - Fax. 0961\750338 – </a:t>
            </a:r>
            <a:r>
              <a:rPr b="1" i="0" lang="it-IT" sz="1400" u="sng" cap="none" strike="noStrike">
                <a:solidFill>
                  <a:srgbClr val="A6A6A6"/>
                </a:solidFill>
                <a:latin typeface="Calibri"/>
                <a:ea typeface="Calibri"/>
                <a:cs typeface="Calibri"/>
                <a:sym typeface="Calibri"/>
                <a:hlinkClick r:id="rId2">
                  <a:extLst>
                    <a:ext uri="{A12FA001-AC4F-418D-AE19-62706E023703}">
                      <ahyp:hlinkClr val="tx"/>
                    </a:ext>
                  </a:extLst>
                </a:hlinkClick>
              </a:rPr>
              <a:t>info@arcea.it</a:t>
            </a:r>
            <a:r>
              <a:rPr b="1" i="0" lang="it-IT" sz="1400" u="none" cap="none" strike="noStrike">
                <a:solidFill>
                  <a:srgbClr val="A6A6A6"/>
                </a:solidFill>
                <a:latin typeface="Calibri"/>
                <a:ea typeface="Calibri"/>
                <a:cs typeface="Calibri"/>
                <a:sym typeface="Calibri"/>
              </a:rPr>
              <a:t>  - </a:t>
            </a:r>
            <a:r>
              <a:rPr b="1" i="0" lang="it-IT" sz="1400" u="sng" cap="none" strike="noStrike">
                <a:solidFill>
                  <a:srgbClr val="A6A6A6"/>
                </a:solidFill>
                <a:latin typeface="Calibri"/>
                <a:ea typeface="Calibri"/>
                <a:cs typeface="Calibri"/>
                <a:sym typeface="Calibri"/>
                <a:hlinkClick r:id="rId3">
                  <a:extLst>
                    <a:ext uri="{A12FA001-AC4F-418D-AE19-62706E023703}">
                      <ahyp:hlinkClr val="tx"/>
                    </a:ext>
                  </a:extLst>
                </a:hlinkClick>
              </a:rPr>
              <a:t>http://www.arcea.it</a:t>
            </a:r>
            <a:r>
              <a:rPr b="1" i="0" lang="it-IT" sz="1400" u="none" cap="none" strike="noStrike">
                <a:solidFill>
                  <a:srgbClr val="A6A6A6"/>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A6A6A6"/>
              </a:solidFill>
              <a:latin typeface="Calibri"/>
              <a:ea typeface="Calibri"/>
              <a:cs typeface="Calibri"/>
              <a:sym typeface="Calibri"/>
            </a:endParaRPr>
          </a:p>
        </p:txBody>
      </p:sp>
      <p:pic>
        <p:nvPicPr>
          <p:cNvPr id="38" name="Google Shape;38;p68"/>
          <p:cNvPicPr preferRelativeResize="0"/>
          <p:nvPr/>
        </p:nvPicPr>
        <p:blipFill rotWithShape="1">
          <a:blip r:embed="rId4">
            <a:alphaModFix/>
          </a:blip>
          <a:srcRect b="19681" l="1462" r="5899" t="11154"/>
          <a:stretch/>
        </p:blipFill>
        <p:spPr>
          <a:xfrm>
            <a:off x="2571750" y="642938"/>
            <a:ext cx="3343275" cy="7143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chiusura">
  <p:cSld name="Diapositiva chiusura">
    <p:spTree>
      <p:nvGrpSpPr>
        <p:cNvPr id="39" name="Shape 39"/>
        <p:cNvGrpSpPr/>
        <p:nvPr/>
      </p:nvGrpSpPr>
      <p:grpSpPr>
        <a:xfrm>
          <a:off x="0" y="0"/>
          <a:ext cx="0" cy="0"/>
          <a:chOff x="0" y="0"/>
          <a:chExt cx="0" cy="0"/>
        </a:xfrm>
      </p:grpSpPr>
      <p:sp>
        <p:nvSpPr>
          <p:cNvPr id="40" name="Google Shape;40;p69"/>
          <p:cNvSpPr txBox="1"/>
          <p:nvPr/>
        </p:nvSpPr>
        <p:spPr>
          <a:xfrm>
            <a:off x="1673225" y="5372100"/>
            <a:ext cx="5797550" cy="9540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ARCEA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Agenzia Regione Calabria per le Erogazioni in Agricoltura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Via E. Molè – 88100 CATANZARO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A6A6A6"/>
                </a:solidFill>
                <a:latin typeface="Calibri"/>
                <a:ea typeface="Calibri"/>
                <a:cs typeface="Calibri"/>
                <a:sym typeface="Calibri"/>
              </a:rPr>
              <a:t>Tel. 0961\750564 - Fax. 0961\750338 – </a:t>
            </a:r>
            <a:r>
              <a:rPr b="1" i="0" lang="it-IT" sz="1400" u="sng" cap="none" strike="noStrike">
                <a:solidFill>
                  <a:srgbClr val="A6A6A6"/>
                </a:solidFill>
                <a:latin typeface="Calibri"/>
                <a:ea typeface="Calibri"/>
                <a:cs typeface="Calibri"/>
                <a:sym typeface="Calibri"/>
                <a:hlinkClick r:id="rId2">
                  <a:extLst>
                    <a:ext uri="{A12FA001-AC4F-418D-AE19-62706E023703}">
                      <ahyp:hlinkClr val="tx"/>
                    </a:ext>
                  </a:extLst>
                </a:hlinkClick>
              </a:rPr>
              <a:t>info@arcea.it</a:t>
            </a:r>
            <a:r>
              <a:rPr b="1" i="0" lang="it-IT" sz="1400" u="none" cap="none" strike="noStrike">
                <a:solidFill>
                  <a:srgbClr val="A6A6A6"/>
                </a:solidFill>
                <a:latin typeface="Calibri"/>
                <a:ea typeface="Calibri"/>
                <a:cs typeface="Calibri"/>
                <a:sym typeface="Calibri"/>
              </a:rPr>
              <a:t>  - </a:t>
            </a:r>
            <a:r>
              <a:rPr b="1" i="0" lang="it-IT" sz="1400" u="sng" cap="none" strike="noStrike">
                <a:solidFill>
                  <a:srgbClr val="A6A6A6"/>
                </a:solidFill>
                <a:latin typeface="Calibri"/>
                <a:ea typeface="Calibri"/>
                <a:cs typeface="Calibri"/>
                <a:sym typeface="Calibri"/>
                <a:hlinkClick r:id="rId3">
                  <a:extLst>
                    <a:ext uri="{A12FA001-AC4F-418D-AE19-62706E023703}">
                      <ahyp:hlinkClr val="tx"/>
                    </a:ext>
                  </a:extLst>
                </a:hlinkClick>
              </a:rPr>
              <a:t>http://www.arcea.it</a:t>
            </a:r>
            <a:endParaRPr b="0" i="0" sz="1400" u="none" cap="none" strike="noStrike">
              <a:solidFill>
                <a:srgbClr val="A6A6A6"/>
              </a:solidFill>
              <a:latin typeface="Calibri"/>
              <a:ea typeface="Calibri"/>
              <a:cs typeface="Calibri"/>
              <a:sym typeface="Calibri"/>
            </a:endParaRPr>
          </a:p>
        </p:txBody>
      </p:sp>
      <p:pic>
        <p:nvPicPr>
          <p:cNvPr id="41" name="Google Shape;41;p69"/>
          <p:cNvPicPr preferRelativeResize="0"/>
          <p:nvPr/>
        </p:nvPicPr>
        <p:blipFill rotWithShape="1">
          <a:blip r:embed="rId4">
            <a:alphaModFix/>
          </a:blip>
          <a:srcRect b="19681" l="1462" r="5899" t="11154"/>
          <a:stretch/>
        </p:blipFill>
        <p:spPr>
          <a:xfrm>
            <a:off x="2714625" y="2857500"/>
            <a:ext cx="3343275" cy="7143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48" name="Shape 48"/>
        <p:cNvGrpSpPr/>
        <p:nvPr/>
      </p:nvGrpSpPr>
      <p:grpSpPr>
        <a:xfrm>
          <a:off x="0" y="0"/>
          <a:ext cx="0" cy="0"/>
          <a:chOff x="0" y="0"/>
          <a:chExt cx="0" cy="0"/>
        </a:xfrm>
      </p:grpSpPr>
      <p:sp>
        <p:nvSpPr>
          <p:cNvPr id="49" name="Google Shape;49;p6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 name="Google Shape;50;p6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1" name="Google Shape;51;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54" name="Shape 54"/>
        <p:cNvGrpSpPr/>
        <p:nvPr/>
      </p:nvGrpSpPr>
      <p:grpSpPr>
        <a:xfrm>
          <a:off x="0" y="0"/>
          <a:ext cx="0" cy="0"/>
          <a:chOff x="0" y="0"/>
          <a:chExt cx="0" cy="0"/>
        </a:xfrm>
      </p:grpSpPr>
      <p:sp>
        <p:nvSpPr>
          <p:cNvPr id="55" name="Google Shape;55;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58" name="Shape 58"/>
        <p:cNvGrpSpPr/>
        <p:nvPr/>
      </p:nvGrpSpPr>
      <p:grpSpPr>
        <a:xfrm>
          <a:off x="0" y="0"/>
          <a:ext cx="0" cy="0"/>
          <a:chOff x="0" y="0"/>
          <a:chExt cx="0" cy="0"/>
        </a:xfrm>
      </p:grpSpPr>
      <p:sp>
        <p:nvSpPr>
          <p:cNvPr id="59" name="Google Shape;59;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p7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2" Type="http://schemas.openxmlformats.org/officeDocument/2006/relationships/theme" Target="../theme/theme4.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2" Type="http://schemas.openxmlformats.org/officeDocument/2006/relationships/theme" Target="../theme/theme3.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11" name="Google Shape;11;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12" name="Google Shape;12;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 name="Shape 42"/>
        <p:cNvGrpSpPr/>
        <p:nvPr/>
      </p:nvGrpSpPr>
      <p:grpSpPr>
        <a:xfrm>
          <a:off x="0" y="0"/>
          <a:ext cx="0" cy="0"/>
          <a:chOff x="0" y="0"/>
          <a:chExt cx="0" cy="0"/>
        </a:xfrm>
      </p:grpSpPr>
      <p:sp>
        <p:nvSpPr>
          <p:cNvPr id="43" name="Google Shape;43;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44" name="Google Shape;44;p6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 name="Google Shape;45;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46" name="Google Shape;46;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47" name="Google Shape;47;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9" name="Google Shape;119;p7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0" name="Google Shape;120;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121" name="Google Shape;121;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122" name="Google Shape;122;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94" name="Google Shape;194;p9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5" name="Google Shape;195;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196" name="Google Shape;196;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197" name="Google Shape;197;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1.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hart" Target="../charts/chart3.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chart" Target="../charts/char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4.gif"/><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5.jpg"/><Relationship Id="rId4"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8.jp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
          <p:cNvSpPr txBox="1"/>
          <p:nvPr>
            <p:ph idx="4294967295" type="dt"/>
          </p:nvPr>
        </p:nvSpPr>
        <p:spPr>
          <a:xfrm>
            <a:off x="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272" name="Google Shape;272;p1"/>
          <p:cNvSpPr txBox="1"/>
          <p:nvPr>
            <p:ph idx="4294967295" type="sldNum"/>
          </p:nvPr>
        </p:nvSpPr>
        <p:spPr>
          <a:xfrm>
            <a:off x="70104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it-IT" sz="1200" u="none" cap="none" strike="noStrike">
                <a:solidFill>
                  <a:srgbClr val="898989"/>
                </a:solidFill>
                <a:latin typeface="Calibri"/>
                <a:ea typeface="Calibri"/>
                <a:cs typeface="Calibri"/>
                <a:sym typeface="Calibri"/>
              </a:rPr>
              <a:t>‹#›</a:t>
            </a:fld>
            <a:endParaRPr b="0" i="0" sz="1200" u="none" cap="none" strike="noStrike">
              <a:solidFill>
                <a:srgbClr val="898989"/>
              </a:solidFill>
              <a:latin typeface="Calibri"/>
              <a:ea typeface="Calibri"/>
              <a:cs typeface="Calibri"/>
              <a:sym typeface="Calibri"/>
            </a:endParaRPr>
          </a:p>
        </p:txBody>
      </p:sp>
      <p:sp>
        <p:nvSpPr>
          <p:cNvPr descr="http://webmail.arcea.it/?_task=mail&amp;_action=get&amp;_mbox=INBOX&amp;_uid=25519&amp;_part=2" id="273" name="Google Shape;273;p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 name="Google Shape;274;p1"/>
          <p:cNvSpPr txBox="1"/>
          <p:nvPr/>
        </p:nvSpPr>
        <p:spPr>
          <a:xfrm>
            <a:off x="0" y="1340768"/>
            <a:ext cx="9144000" cy="221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chemeClr val="dk2"/>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2"/>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3600"/>
              <a:buFont typeface="Arial"/>
              <a:buNone/>
            </a:pPr>
            <a:r>
              <a:rPr b="1" i="0" lang="it-IT" sz="3600" u="none" cap="none" strike="noStrike">
                <a:solidFill>
                  <a:schemeClr val="dk2"/>
                </a:solidFill>
                <a:latin typeface="Avenir"/>
                <a:ea typeface="Avenir"/>
                <a:cs typeface="Avenir"/>
                <a:sym typeface="Avenir"/>
                <a:extLst>
                  <a:ext uri="http://customooxmlschemas.google.com/">
                    <go:slidesCustomData xmlns:go="http://customooxmlschemas.google.com/" textRoundtripDataId="0"/>
                  </a:ext>
                </a:extLst>
              </a:rPr>
              <a:t>LA RELAZIONE FINALE SUL </a:t>
            </a:r>
            <a:r>
              <a:rPr b="1" i="0" lang="it-IT" sz="3600" u="none" cap="none" strike="noStrike">
                <a:solidFill>
                  <a:schemeClr val="dk2"/>
                </a:solidFill>
                <a:latin typeface="Avenir"/>
                <a:ea typeface="Avenir"/>
                <a:cs typeface="Avenir"/>
                <a:sym typeface="Avenir"/>
                <a:extLst>
                  <a:ext uri="http://customooxmlschemas.google.com/">
                    <go:slidesCustomData xmlns:go="http://customooxmlschemas.google.com/" textRoundtripDataId="1"/>
                  </a:ext>
                </a:extLst>
              </a:rPr>
              <a:t>CICLO</a:t>
            </a:r>
            <a:r>
              <a:rPr b="1" i="0" lang="it-IT" sz="3600" u="none" cap="none" strike="noStrike">
                <a:solidFill>
                  <a:schemeClr val="dk2"/>
                </a:solidFill>
                <a:latin typeface="Avenir"/>
                <a:ea typeface="Avenir"/>
                <a:cs typeface="Avenir"/>
                <a:sym typeface="Avenir"/>
                <a:extLst>
                  <a:ext uri="http://customooxmlschemas.google.com/">
                    <go:slidesCustomData xmlns:go="http://customooxmlschemas.google.com/" textRoundtripDataId="2"/>
                  </a:ext>
                </a:extLst>
              </a:rPr>
              <a:t> DELLA PERFORMANCE ANNO 20</a:t>
            </a:r>
            <a:r>
              <a:rPr b="1" lang="it-IT" sz="3600">
                <a:solidFill>
                  <a:schemeClr val="dk2"/>
                </a:solidFill>
                <a:latin typeface="Avenir"/>
                <a:ea typeface="Avenir"/>
                <a:cs typeface="Avenir"/>
                <a:sym typeface="Avenir"/>
                <a:extLst>
                  <a:ext uri="http://customooxmlschemas.google.com/">
                    <go:slidesCustomData xmlns:go="http://customooxmlschemas.google.com/" textRoundtripDataId="3"/>
                  </a:ext>
                </a:extLst>
              </a:rPr>
              <a:t>21</a:t>
            </a:r>
            <a:r>
              <a:rPr b="1" i="0" lang="it-IT" sz="3600" u="none" cap="none" strike="noStrike">
                <a:solidFill>
                  <a:schemeClr val="dk2"/>
                </a:solidFill>
                <a:latin typeface="Avenir"/>
                <a:ea typeface="Avenir"/>
                <a:cs typeface="Avenir"/>
                <a:sym typeface="Avenir"/>
                <a:extLst>
                  <a:ext uri="http://customooxmlschemas.google.com/">
                    <go:slidesCustomData xmlns:go="http://customooxmlschemas.google.com/" textRoundtripDataId="4"/>
                  </a:ext>
                </a:extLst>
              </a:rPr>
              <a:t> </a:t>
            </a:r>
            <a:endParaRPr b="1" i="0" sz="600" u="none" cap="none" strike="noStrike">
              <a:solidFill>
                <a:schemeClr val="dk2"/>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356" name="Google Shape;356;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pic>
        <p:nvPicPr>
          <p:cNvPr id="357" name="Google Shape;357;p10"/>
          <p:cNvPicPr preferRelativeResize="0"/>
          <p:nvPr/>
        </p:nvPicPr>
        <p:blipFill rotWithShape="1">
          <a:blip r:embed="rId3">
            <a:alphaModFix/>
          </a:blip>
          <a:srcRect b="0" l="0" r="0" t="0"/>
          <a:stretch/>
        </p:blipFill>
        <p:spPr>
          <a:xfrm>
            <a:off x="539552" y="168972"/>
            <a:ext cx="7776864" cy="49505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1"/>
          <p:cNvSpPr/>
          <p:nvPr/>
        </p:nvSpPr>
        <p:spPr>
          <a:xfrm>
            <a:off x="35496" y="764705"/>
            <a:ext cx="7416824" cy="2654568"/>
          </a:xfrm>
          <a:prstGeom prst="rect">
            <a:avLst/>
          </a:prstGeom>
          <a:solidFill>
            <a:srgbClr val="DAE5F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grpSp>
        <p:nvGrpSpPr>
          <p:cNvPr id="363" name="Google Shape;363;p11"/>
          <p:cNvGrpSpPr/>
          <p:nvPr/>
        </p:nvGrpSpPr>
        <p:grpSpPr>
          <a:xfrm>
            <a:off x="153140" y="1079449"/>
            <a:ext cx="7172472" cy="2133526"/>
            <a:chOff x="45635" y="1683954"/>
            <a:chExt cx="7172472" cy="2133526"/>
          </a:xfrm>
        </p:grpSpPr>
        <p:sp>
          <p:nvSpPr>
            <p:cNvPr id="364" name="Google Shape;364;p11"/>
            <p:cNvSpPr/>
            <p:nvPr/>
          </p:nvSpPr>
          <p:spPr>
            <a:xfrm>
              <a:off x="45635" y="2349923"/>
              <a:ext cx="1934690" cy="790954"/>
            </a:xfrm>
            <a:prstGeom prst="roundRect">
              <a:avLst>
                <a:gd fmla="val 10000"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1"/>
            <p:cNvSpPr txBox="1"/>
            <p:nvPr/>
          </p:nvSpPr>
          <p:spPr>
            <a:xfrm>
              <a:off x="68801" y="2373089"/>
              <a:ext cx="1888358" cy="744622"/>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Obiettivi strategici (3)</a:t>
              </a:r>
              <a:endParaRPr b="0" i="0" sz="1400" u="none" cap="none" strike="noStrike">
                <a:solidFill>
                  <a:schemeClr val="dk1"/>
                </a:solidFill>
                <a:latin typeface="Arial"/>
                <a:ea typeface="Arial"/>
                <a:cs typeface="Arial"/>
                <a:sym typeface="Arial"/>
              </a:endParaRPr>
            </a:p>
          </p:txBody>
        </p:sp>
        <p:sp>
          <p:nvSpPr>
            <p:cNvPr id="366" name="Google Shape;366;p11"/>
            <p:cNvSpPr/>
            <p:nvPr/>
          </p:nvSpPr>
          <p:spPr>
            <a:xfrm>
              <a:off x="1980325" y="2719356"/>
              <a:ext cx="454772" cy="52088"/>
            </a:xfrm>
            <a:custGeom>
              <a:rect b="b" l="l" r="r" t="t"/>
              <a:pathLst>
                <a:path extrusionOk="0" h="120000" w="120000">
                  <a:moveTo>
                    <a:pt x="0" y="60000"/>
                  </a:moveTo>
                  <a:lnTo>
                    <a:pt x="120000" y="60000"/>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11"/>
            <p:cNvSpPr txBox="1"/>
            <p:nvPr/>
          </p:nvSpPr>
          <p:spPr>
            <a:xfrm>
              <a:off x="2196342" y="2734031"/>
              <a:ext cx="22738" cy="2273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Times New Roman"/>
                <a:buNone/>
              </a:pPr>
              <a:r>
                <a:t/>
              </a:r>
              <a:endParaRPr b="0" i="0" sz="500" u="none" cap="none" strike="noStrike">
                <a:solidFill>
                  <a:schemeClr val="dk1"/>
                </a:solidFill>
                <a:latin typeface="Times New Roman"/>
                <a:ea typeface="Times New Roman"/>
                <a:cs typeface="Times New Roman"/>
                <a:sym typeface="Times New Roman"/>
              </a:endParaRPr>
            </a:p>
          </p:txBody>
        </p:sp>
        <p:sp>
          <p:nvSpPr>
            <p:cNvPr id="368" name="Google Shape;368;p11"/>
            <p:cNvSpPr/>
            <p:nvPr/>
          </p:nvSpPr>
          <p:spPr>
            <a:xfrm>
              <a:off x="2435097" y="2322628"/>
              <a:ext cx="2024239" cy="845545"/>
            </a:xfrm>
            <a:prstGeom prst="roundRect">
              <a:avLst>
                <a:gd fmla="val 10000"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1"/>
            <p:cNvSpPr txBox="1"/>
            <p:nvPr/>
          </p:nvSpPr>
          <p:spPr>
            <a:xfrm>
              <a:off x="2459862" y="2347393"/>
              <a:ext cx="1974709" cy="796015"/>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Obiettivi Operativi (9)</a:t>
              </a:r>
              <a:endParaRPr b="0" i="0" sz="1400" u="none" cap="none" strike="noStrike">
                <a:solidFill>
                  <a:schemeClr val="dk1"/>
                </a:solidFill>
                <a:latin typeface="Arial"/>
                <a:ea typeface="Arial"/>
                <a:cs typeface="Arial"/>
                <a:sym typeface="Arial"/>
              </a:endParaRPr>
            </a:p>
          </p:txBody>
        </p:sp>
        <p:sp>
          <p:nvSpPr>
            <p:cNvPr id="370" name="Google Shape;370;p11"/>
            <p:cNvSpPr/>
            <p:nvPr/>
          </p:nvSpPr>
          <p:spPr>
            <a:xfrm rot="-2500079">
              <a:off x="4337137" y="2398237"/>
              <a:ext cx="966045" cy="52088"/>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1"/>
            <p:cNvSpPr txBox="1"/>
            <p:nvPr/>
          </p:nvSpPr>
          <p:spPr>
            <a:xfrm rot="-2500079">
              <a:off x="4796008" y="2400130"/>
              <a:ext cx="48302" cy="4830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Times New Roman"/>
                <a:buNone/>
              </a:pPr>
              <a:r>
                <a:t/>
              </a:r>
              <a:endParaRPr b="0" i="0" sz="500" u="none" cap="none" strike="noStrike">
                <a:solidFill>
                  <a:schemeClr val="dk1"/>
                </a:solidFill>
                <a:latin typeface="Times New Roman"/>
                <a:ea typeface="Times New Roman"/>
                <a:cs typeface="Times New Roman"/>
                <a:sym typeface="Times New Roman"/>
              </a:endParaRPr>
            </a:p>
          </p:txBody>
        </p:sp>
        <p:sp>
          <p:nvSpPr>
            <p:cNvPr id="372" name="Google Shape;372;p11"/>
            <p:cNvSpPr/>
            <p:nvPr/>
          </p:nvSpPr>
          <p:spPr>
            <a:xfrm>
              <a:off x="5180982" y="1683954"/>
              <a:ext cx="2020737" cy="838413"/>
            </a:xfrm>
            <a:prstGeom prst="roundRect">
              <a:avLst>
                <a:gd fmla="val 10000"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1"/>
            <p:cNvSpPr txBox="1"/>
            <p:nvPr/>
          </p:nvSpPr>
          <p:spPr>
            <a:xfrm>
              <a:off x="5205538" y="1708510"/>
              <a:ext cx="1971625" cy="789301"/>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Indicatori (19), con Target e Fonte</a:t>
              </a:r>
              <a:endParaRPr b="0" i="0" sz="1400" u="none" cap="none" strike="noStrike">
                <a:solidFill>
                  <a:schemeClr val="dk1"/>
                </a:solidFill>
                <a:latin typeface="Arial"/>
                <a:ea typeface="Arial"/>
                <a:cs typeface="Arial"/>
                <a:sym typeface="Arial"/>
              </a:endParaRPr>
            </a:p>
          </p:txBody>
        </p:sp>
        <p:sp>
          <p:nvSpPr>
            <p:cNvPr id="374" name="Google Shape;374;p11"/>
            <p:cNvSpPr/>
            <p:nvPr/>
          </p:nvSpPr>
          <p:spPr>
            <a:xfrm rot="2521707">
              <a:off x="4334407" y="3044567"/>
              <a:ext cx="971504" cy="52088"/>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1"/>
            <p:cNvSpPr txBox="1"/>
            <p:nvPr/>
          </p:nvSpPr>
          <p:spPr>
            <a:xfrm rot="2521707">
              <a:off x="4795872" y="3046324"/>
              <a:ext cx="48575" cy="4857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Times New Roman"/>
                <a:buNone/>
              </a:pPr>
              <a:r>
                <a:t/>
              </a:r>
              <a:endParaRPr b="0" i="0" sz="500" u="none" cap="none" strike="noStrike">
                <a:solidFill>
                  <a:schemeClr val="dk1"/>
                </a:solidFill>
                <a:latin typeface="Times New Roman"/>
                <a:ea typeface="Times New Roman"/>
                <a:cs typeface="Times New Roman"/>
                <a:sym typeface="Times New Roman"/>
              </a:endParaRPr>
            </a:p>
          </p:txBody>
        </p:sp>
        <p:sp>
          <p:nvSpPr>
            <p:cNvPr id="376" name="Google Shape;376;p11"/>
            <p:cNvSpPr/>
            <p:nvPr/>
          </p:nvSpPr>
          <p:spPr>
            <a:xfrm>
              <a:off x="5180982" y="2974164"/>
              <a:ext cx="2037125" cy="843316"/>
            </a:xfrm>
            <a:prstGeom prst="roundRect">
              <a:avLst>
                <a:gd fmla="val 10000"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1"/>
            <p:cNvSpPr txBox="1"/>
            <p:nvPr/>
          </p:nvSpPr>
          <p:spPr>
            <a:xfrm>
              <a:off x="5205682" y="2998864"/>
              <a:ext cx="1987725" cy="793916"/>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Strutture (</a:t>
              </a:r>
              <a:r>
                <a:rPr lang="it-IT" sz="1800">
                  <a:solidFill>
                    <a:schemeClr val="dk1"/>
                  </a:solidFill>
                  <a:latin typeface="Times New Roman"/>
                  <a:ea typeface="Times New Roman"/>
                  <a:cs typeface="Times New Roman"/>
                  <a:sym typeface="Times New Roman"/>
                </a:rPr>
                <a:t>5</a:t>
              </a:r>
              <a:r>
                <a:rPr b="0" i="0" lang="it-IT" sz="1800" u="none" cap="none" strike="noStrike">
                  <a:solidFill>
                    <a:schemeClr val="dk1"/>
                  </a:solidFill>
                  <a:latin typeface="Times New Roman"/>
                  <a:ea typeface="Times New Roman"/>
                  <a:cs typeface="Times New Roman"/>
                  <a:sym typeface="Times New Roman"/>
                </a:rPr>
                <a:t>) ed Uffici (12) coinvolte e relativo peso %</a:t>
              </a:r>
              <a:endParaRPr b="0" i="0" sz="1400" u="none" cap="none" strike="noStrike">
                <a:solidFill>
                  <a:schemeClr val="dk1"/>
                </a:solidFill>
                <a:latin typeface="Arial"/>
                <a:ea typeface="Arial"/>
                <a:cs typeface="Arial"/>
                <a:sym typeface="Arial"/>
              </a:endParaRPr>
            </a:p>
          </p:txBody>
        </p:sp>
      </p:grpSp>
      <p:sp>
        <p:nvSpPr>
          <p:cNvPr id="378" name="Google Shape;378;p11"/>
          <p:cNvSpPr/>
          <p:nvPr/>
        </p:nvSpPr>
        <p:spPr>
          <a:xfrm>
            <a:off x="179512" y="4271465"/>
            <a:ext cx="2016224" cy="811543"/>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imes New Roman"/>
                <a:ea typeface="Times New Roman"/>
                <a:cs typeface="Times New Roman"/>
                <a:sym typeface="Times New Roman"/>
              </a:rPr>
              <a:t>Indicatori di impatto (4)</a:t>
            </a:r>
            <a:endParaRPr b="0" i="0" sz="1400" u="none" cap="none" strike="noStrike">
              <a:solidFill>
                <a:srgbClr val="000000"/>
              </a:solidFill>
              <a:latin typeface="Arial"/>
              <a:ea typeface="Arial"/>
              <a:cs typeface="Arial"/>
              <a:sym typeface="Arial"/>
            </a:endParaRPr>
          </a:p>
        </p:txBody>
      </p:sp>
      <p:cxnSp>
        <p:nvCxnSpPr>
          <p:cNvPr id="379" name="Google Shape;379;p11"/>
          <p:cNvCxnSpPr>
            <a:stCxn id="378" idx="0"/>
          </p:cNvCxnSpPr>
          <p:nvPr/>
        </p:nvCxnSpPr>
        <p:spPr>
          <a:xfrm rot="10800000">
            <a:off x="1187624" y="2564765"/>
            <a:ext cx="0" cy="1706700"/>
          </a:xfrm>
          <a:prstGeom prst="straightConnector1">
            <a:avLst/>
          </a:prstGeom>
          <a:noFill/>
          <a:ln cap="flat" cmpd="sng" w="9525">
            <a:solidFill>
              <a:srgbClr val="4A7DBA"/>
            </a:solidFill>
            <a:prstDash val="solid"/>
            <a:round/>
            <a:headEnd len="sm" w="sm" type="none"/>
            <a:tailEnd len="med" w="med" type="stealth"/>
          </a:ln>
        </p:spPr>
      </p:cxnSp>
      <p:sp>
        <p:nvSpPr>
          <p:cNvPr id="380" name="Google Shape;380;p11"/>
          <p:cNvSpPr/>
          <p:nvPr/>
        </p:nvSpPr>
        <p:spPr>
          <a:xfrm>
            <a:off x="3203848" y="4138627"/>
            <a:ext cx="3960440" cy="1077218"/>
          </a:xfrm>
          <a:prstGeom prst="rect">
            <a:avLst/>
          </a:prstGeom>
          <a:solidFill>
            <a:schemeClr val="lt1"/>
          </a:solidFill>
          <a:ln cap="flat" cmpd="sng" w="25400">
            <a:solidFill>
              <a:schemeClr val="accent1"/>
            </a:solidFill>
            <a:prstDash val="dot"/>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chemeClr val="dk1"/>
                </a:solidFill>
                <a:latin typeface="Times New Roman"/>
                <a:ea typeface="Times New Roman"/>
                <a:cs typeface="Times New Roman"/>
                <a:sym typeface="Times New Roman"/>
              </a:rPr>
              <a:t>Strumenti di rilevazione delle conseguenze derivanti dalle azioni intraprese dall’Agenzia per favorire lo sviluppo del contesto territoriale di riferimento</a:t>
            </a:r>
            <a:endParaRPr b="0" i="0" sz="1400" u="none" cap="none" strike="noStrike">
              <a:solidFill>
                <a:srgbClr val="000000"/>
              </a:solidFill>
              <a:latin typeface="Arial"/>
              <a:ea typeface="Arial"/>
              <a:cs typeface="Arial"/>
              <a:sym typeface="Arial"/>
            </a:endParaRPr>
          </a:p>
        </p:txBody>
      </p:sp>
      <p:cxnSp>
        <p:nvCxnSpPr>
          <p:cNvPr id="381" name="Google Shape;381;p11"/>
          <p:cNvCxnSpPr/>
          <p:nvPr/>
        </p:nvCxnSpPr>
        <p:spPr>
          <a:xfrm>
            <a:off x="2699792" y="6130751"/>
            <a:ext cx="432048" cy="0"/>
          </a:xfrm>
          <a:prstGeom prst="straightConnector1">
            <a:avLst/>
          </a:prstGeom>
          <a:noFill/>
          <a:ln cap="flat" cmpd="sng" w="9525">
            <a:solidFill>
              <a:srgbClr val="4A7DBA"/>
            </a:solidFill>
            <a:prstDash val="dash"/>
            <a:round/>
            <a:headEnd len="sm" w="sm" type="none"/>
            <a:tailEnd len="sm" w="sm" type="none"/>
          </a:ln>
        </p:spPr>
      </p:cxnSp>
      <p:sp>
        <p:nvSpPr>
          <p:cNvPr id="382" name="Google Shape;382;p11"/>
          <p:cNvSpPr/>
          <p:nvPr/>
        </p:nvSpPr>
        <p:spPr>
          <a:xfrm>
            <a:off x="1853444" y="0"/>
            <a:ext cx="628244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it-IT" sz="3200" u="none" cap="none" strike="noStrike">
                <a:solidFill>
                  <a:srgbClr val="1F497D"/>
                </a:solidFill>
                <a:latin typeface="Times New Roman"/>
                <a:ea typeface="Times New Roman"/>
                <a:cs typeface="Times New Roman"/>
                <a:sym typeface="Times New Roman"/>
              </a:rPr>
              <a:t>L’Albero della Performance </a:t>
            </a:r>
            <a:endParaRPr b="0" i="0" sz="1400" u="none" cap="none" strike="noStrike">
              <a:solidFill>
                <a:srgbClr val="000000"/>
              </a:solidFill>
              <a:latin typeface="Arial"/>
              <a:ea typeface="Arial"/>
              <a:cs typeface="Arial"/>
              <a:sym typeface="Arial"/>
            </a:endParaRPr>
          </a:p>
        </p:txBody>
      </p:sp>
      <p:cxnSp>
        <p:nvCxnSpPr>
          <p:cNvPr id="383" name="Google Shape;383;p11"/>
          <p:cNvCxnSpPr/>
          <p:nvPr/>
        </p:nvCxnSpPr>
        <p:spPr>
          <a:xfrm flipH="1" rot="10800000">
            <a:off x="2195736" y="4687689"/>
            <a:ext cx="1008112" cy="1"/>
          </a:xfrm>
          <a:prstGeom prst="straightConnector1">
            <a:avLst/>
          </a:prstGeom>
          <a:noFill/>
          <a:ln cap="flat" cmpd="sng" w="9525">
            <a:solidFill>
              <a:srgbClr val="4A7DBA"/>
            </a:solidFill>
            <a:prstDash val="dot"/>
            <a:round/>
            <a:headEnd len="sm" w="sm" type="none"/>
            <a:tailEnd len="sm" w="sm" type="none"/>
          </a:ln>
        </p:spPr>
      </p:cxnSp>
      <p:sp>
        <p:nvSpPr>
          <p:cNvPr id="384" name="Google Shape;384;p11"/>
          <p:cNvSpPr txBox="1"/>
          <p:nvPr/>
        </p:nvSpPr>
        <p:spPr>
          <a:xfrm>
            <a:off x="7668344" y="1491825"/>
            <a:ext cx="1281052" cy="120032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imes New Roman"/>
                <a:ea typeface="Times New Roman"/>
                <a:cs typeface="Times New Roman"/>
                <a:sym typeface="Times New Roman"/>
              </a:rPr>
              <a:t>OUTPUT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imes New Roman"/>
                <a:ea typeface="Times New Roman"/>
                <a:cs typeface="Times New Roman"/>
                <a:sym typeface="Times New Roman"/>
              </a:rPr>
              <a:t>(Valenza soprattutto «interna»)</a:t>
            </a:r>
            <a:endParaRPr b="0" i="0" sz="1400" u="none" cap="none" strike="noStrike">
              <a:solidFill>
                <a:srgbClr val="000000"/>
              </a:solidFill>
              <a:latin typeface="Arial"/>
              <a:ea typeface="Arial"/>
              <a:cs typeface="Arial"/>
              <a:sym typeface="Arial"/>
            </a:endParaRPr>
          </a:p>
        </p:txBody>
      </p:sp>
      <p:sp>
        <p:nvSpPr>
          <p:cNvPr id="385" name="Google Shape;385;p11"/>
          <p:cNvSpPr/>
          <p:nvPr/>
        </p:nvSpPr>
        <p:spPr>
          <a:xfrm>
            <a:off x="7668344" y="4005064"/>
            <a:ext cx="1281052" cy="120032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imes New Roman"/>
                <a:ea typeface="Times New Roman"/>
                <a:cs typeface="Times New Roman"/>
                <a:sym typeface="Times New Roman"/>
              </a:rPr>
              <a:t>OUTCOME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imes New Roman"/>
                <a:ea typeface="Times New Roman"/>
                <a:cs typeface="Times New Roman"/>
                <a:sym typeface="Times New Roman"/>
              </a:rPr>
              <a:t>(Valenza soprattutto «esterna»)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12"/>
          <p:cNvPicPr preferRelativeResize="0"/>
          <p:nvPr/>
        </p:nvPicPr>
        <p:blipFill>
          <a:blip r:embed="rId3">
            <a:alphaModFix/>
          </a:blip>
          <a:stretch>
            <a:fillRect/>
          </a:stretch>
        </p:blipFill>
        <p:spPr>
          <a:xfrm>
            <a:off x="152400" y="152400"/>
            <a:ext cx="8839201" cy="5970175"/>
          </a:xfrm>
          <a:prstGeom prst="rect">
            <a:avLst/>
          </a:prstGeom>
          <a:noFill/>
          <a:ln>
            <a:noFill/>
          </a:ln>
        </p:spPr>
      </p:pic>
      <p:sp>
        <p:nvSpPr>
          <p:cNvPr id="391" name="Google Shape;391;p12"/>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13"/>
          <p:cNvPicPr preferRelativeResize="0"/>
          <p:nvPr/>
        </p:nvPicPr>
        <p:blipFill>
          <a:blip r:embed="rId3">
            <a:alphaModFix/>
          </a:blip>
          <a:stretch>
            <a:fillRect/>
          </a:stretch>
        </p:blipFill>
        <p:spPr>
          <a:xfrm>
            <a:off x="152400" y="152400"/>
            <a:ext cx="8740625" cy="6534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grpSp>
        <p:nvGrpSpPr>
          <p:cNvPr id="401" name="Google Shape;401;p14"/>
          <p:cNvGrpSpPr/>
          <p:nvPr/>
        </p:nvGrpSpPr>
        <p:grpSpPr>
          <a:xfrm>
            <a:off x="109050" y="1793489"/>
            <a:ext cx="8925920" cy="2822120"/>
            <a:chOff x="1089" y="885456"/>
            <a:chExt cx="8925920" cy="2550262"/>
          </a:xfrm>
        </p:grpSpPr>
        <p:sp>
          <p:nvSpPr>
            <p:cNvPr id="402" name="Google Shape;402;p14"/>
            <p:cNvSpPr/>
            <p:nvPr/>
          </p:nvSpPr>
          <p:spPr>
            <a:xfrm>
              <a:off x="1089" y="885456"/>
              <a:ext cx="4250438" cy="2550262"/>
            </a:xfrm>
            <a:prstGeom prst="rect">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4"/>
            <p:cNvSpPr txBox="1"/>
            <p:nvPr/>
          </p:nvSpPr>
          <p:spPr>
            <a:xfrm>
              <a:off x="1089" y="885456"/>
              <a:ext cx="4250438" cy="2550262"/>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Times New Roman"/>
                <a:buNone/>
              </a:pPr>
              <a:r>
                <a:rPr b="1" i="0" lang="it-IT" sz="2500" u="none" cap="none" strike="noStrike">
                  <a:solidFill>
                    <a:schemeClr val="dk1"/>
                  </a:solidFill>
                  <a:latin typeface="Times New Roman"/>
                  <a:ea typeface="Times New Roman"/>
                  <a:cs typeface="Times New Roman"/>
                  <a:sym typeface="Times New Roman"/>
                </a:rPr>
                <a:t>Criticità ed opportunità di carattere generale e “strutturale”</a:t>
              </a:r>
              <a:endParaRPr b="0" i="0" sz="2500" u="none" cap="none" strike="noStrike">
                <a:solidFill>
                  <a:schemeClr val="dk1"/>
                </a:solidFill>
                <a:latin typeface="Times New Roman"/>
                <a:ea typeface="Times New Roman"/>
                <a:cs typeface="Times New Roman"/>
                <a:sym typeface="Times New Roman"/>
              </a:endParaRPr>
            </a:p>
            <a:p>
              <a:pPr indent="-228600" lvl="1" marL="228600" marR="0" rtl="0" algn="l">
                <a:lnSpc>
                  <a:spcPct val="90000"/>
                </a:lnSpc>
                <a:spcBef>
                  <a:spcPts val="875"/>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Dotazione organica insufficiente</a:t>
              </a:r>
              <a:endParaRPr b="0" i="0" sz="1400" u="none" cap="none" strike="noStrike">
                <a:solidFill>
                  <a:schemeClr val="dk1"/>
                </a:solidFill>
                <a:latin typeface="Arial"/>
                <a:ea typeface="Arial"/>
                <a:cs typeface="Arial"/>
                <a:sym typeface="Arial"/>
              </a:endParaRPr>
            </a:p>
            <a:p>
              <a:pPr indent="-228600" lvl="1" marL="228600" marR="0" rtl="0" algn="l">
                <a:lnSpc>
                  <a:spcPct val="90000"/>
                </a:lnSpc>
                <a:spcBef>
                  <a:spcPts val="300"/>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Bilancio a disposizione non proporzionato alla mission</a:t>
              </a:r>
              <a:endParaRPr b="0" i="0" sz="2000" u="none" cap="none" strike="noStrike">
                <a:solidFill>
                  <a:schemeClr val="dk1"/>
                </a:solidFill>
                <a:latin typeface="Times New Roman"/>
                <a:ea typeface="Times New Roman"/>
                <a:cs typeface="Times New Roman"/>
                <a:sym typeface="Times New Roman"/>
              </a:endParaRPr>
            </a:p>
          </p:txBody>
        </p:sp>
        <p:sp>
          <p:nvSpPr>
            <p:cNvPr id="404" name="Google Shape;404;p14"/>
            <p:cNvSpPr/>
            <p:nvPr/>
          </p:nvSpPr>
          <p:spPr>
            <a:xfrm>
              <a:off x="4676571" y="885456"/>
              <a:ext cx="4250438" cy="2550262"/>
            </a:xfrm>
            <a:prstGeom prst="rect">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4"/>
            <p:cNvSpPr txBox="1"/>
            <p:nvPr/>
          </p:nvSpPr>
          <p:spPr>
            <a:xfrm>
              <a:off x="4676571" y="885456"/>
              <a:ext cx="4250438" cy="2550262"/>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Times New Roman"/>
                <a:buNone/>
              </a:pPr>
              <a:r>
                <a:rPr b="1" i="0" lang="it-IT" sz="2500" u="none" cap="none" strike="noStrike">
                  <a:solidFill>
                    <a:schemeClr val="dk1"/>
                  </a:solidFill>
                  <a:latin typeface="Times New Roman"/>
                  <a:ea typeface="Times New Roman"/>
                  <a:cs typeface="Times New Roman"/>
                  <a:sym typeface="Times New Roman"/>
                </a:rPr>
                <a:t>Criticità ed opportunità connesse a taluni obiettivi ed indicatori</a:t>
              </a:r>
              <a:endParaRPr b="0" i="0" sz="2500" u="none" cap="none" strike="noStrike">
                <a:solidFill>
                  <a:schemeClr val="dk1"/>
                </a:solidFill>
                <a:latin typeface="Times New Roman"/>
                <a:ea typeface="Times New Roman"/>
                <a:cs typeface="Times New Roman"/>
                <a:sym typeface="Times New Roman"/>
              </a:endParaRPr>
            </a:p>
            <a:p>
              <a:pPr indent="-228600" lvl="1" marL="228600" marR="0" rtl="0" algn="l">
                <a:lnSpc>
                  <a:spcPct val="90000"/>
                </a:lnSpc>
                <a:spcBef>
                  <a:spcPts val="875"/>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Controlli non terminati</a:t>
              </a:r>
              <a:endParaRPr b="0" i="0" sz="1400" u="none" cap="none" strike="noStrike">
                <a:solidFill>
                  <a:schemeClr val="dk1"/>
                </a:solidFill>
                <a:latin typeface="Arial"/>
                <a:ea typeface="Arial"/>
                <a:cs typeface="Arial"/>
                <a:sym typeface="Arial"/>
              </a:endParaRPr>
            </a:p>
            <a:p>
              <a:pPr indent="-228600" lvl="1" marL="228600" marR="0" rtl="0" algn="l">
                <a:lnSpc>
                  <a:spcPct val="90000"/>
                </a:lnSpc>
                <a:spcBef>
                  <a:spcPts val="300"/>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Miglioramento, rispetto a</a:t>
              </a:r>
              <a:r>
                <a:rPr lang="it-IT" sz="2000">
                  <a:solidFill>
                    <a:schemeClr val="dk1"/>
                  </a:solidFill>
                  <a:latin typeface="Times New Roman"/>
                  <a:ea typeface="Times New Roman"/>
                  <a:cs typeface="Times New Roman"/>
                  <a:sym typeface="Times New Roman"/>
                </a:rPr>
                <a:t>gli anni precedenti</a:t>
              </a:r>
              <a:r>
                <a:rPr b="0" i="0" lang="it-IT" sz="2000" u="none" cap="none" strike="noStrike">
                  <a:solidFill>
                    <a:schemeClr val="dk1"/>
                  </a:solidFill>
                  <a:latin typeface="Times New Roman"/>
                  <a:ea typeface="Times New Roman"/>
                  <a:cs typeface="Times New Roman"/>
                  <a:sym typeface="Times New Roman"/>
                </a:rPr>
                <a:t>, nei Piani di Azione implementati in relazione a sessioni di Audit interno</a:t>
              </a:r>
              <a:endParaRPr b="0" i="0" sz="1400" u="none" cap="none" strike="noStrike">
                <a:solidFill>
                  <a:schemeClr val="dk1"/>
                </a:solidFill>
                <a:latin typeface="Arial"/>
                <a:ea typeface="Arial"/>
                <a:cs typeface="Arial"/>
                <a:sym typeface="Arial"/>
              </a:endParaRPr>
            </a:p>
          </p:txBody>
        </p:sp>
      </p:grpSp>
      <p:sp>
        <p:nvSpPr>
          <p:cNvPr id="406" name="Google Shape;406;p14"/>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Le</a:t>
            </a:r>
            <a:r>
              <a:rPr lang="it-IT"/>
              <a:t> </a:t>
            </a:r>
            <a:r>
              <a:rPr b="1" lang="it-IT">
                <a:solidFill>
                  <a:srgbClr val="1F497D"/>
                </a:solidFill>
              </a:rPr>
              <a:t>criticità riscontrate</a:t>
            </a:r>
            <a:endParaRPr/>
          </a:p>
        </p:txBody>
      </p:sp>
      <p:sp>
        <p:nvSpPr>
          <p:cNvPr id="407" name="Google Shape;407;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408" name="Google Shape;408;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grpSp>
        <p:nvGrpSpPr>
          <p:cNvPr id="413" name="Google Shape;413;p15"/>
          <p:cNvGrpSpPr/>
          <p:nvPr/>
        </p:nvGrpSpPr>
        <p:grpSpPr>
          <a:xfrm>
            <a:off x="107504" y="910829"/>
            <a:ext cx="8928992" cy="4316260"/>
            <a:chOff x="0" y="2109"/>
            <a:chExt cx="8928992" cy="4316260"/>
          </a:xfrm>
        </p:grpSpPr>
        <p:cxnSp>
          <p:nvCxnSpPr>
            <p:cNvPr id="414" name="Google Shape;414;p15"/>
            <p:cNvCxnSpPr/>
            <p:nvPr/>
          </p:nvCxnSpPr>
          <p:spPr>
            <a:xfrm>
              <a:off x="0" y="2109"/>
              <a:ext cx="8928992"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415" name="Google Shape;415;p15"/>
            <p:cNvSpPr/>
            <p:nvPr/>
          </p:nvSpPr>
          <p:spPr>
            <a:xfrm>
              <a:off x="0" y="2109"/>
              <a:ext cx="8928992" cy="143875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15"/>
            <p:cNvSpPr txBox="1"/>
            <p:nvPr/>
          </p:nvSpPr>
          <p:spPr>
            <a:xfrm>
              <a:off x="0" y="2109"/>
              <a:ext cx="8928992" cy="1438753"/>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chemeClr val="dk1"/>
                </a:buClr>
                <a:buSzPts val="2200"/>
                <a:buFont typeface="Times New Roman"/>
                <a:buNone/>
              </a:pPr>
              <a:r>
                <a:rPr b="0" i="0" lang="it-IT" sz="2200" u="none" cap="none" strike="noStrike">
                  <a:solidFill>
                    <a:schemeClr val="dk1"/>
                  </a:solidFill>
                  <a:latin typeface="Times New Roman"/>
                  <a:ea typeface="Times New Roman"/>
                  <a:cs typeface="Times New Roman"/>
                  <a:sym typeface="Times New Roman"/>
                </a:rPr>
                <a:t>Gli obiettivi strategici dell’ARCEA riflettono la</a:t>
              </a:r>
              <a:r>
                <a:rPr b="0" i="1" lang="it-IT" sz="2200" u="none" cap="none" strike="noStrike">
                  <a:solidFill>
                    <a:schemeClr val="dk1"/>
                  </a:solidFill>
                  <a:latin typeface="Times New Roman"/>
                  <a:ea typeface="Times New Roman"/>
                  <a:cs typeface="Times New Roman"/>
                  <a:sym typeface="Times New Roman"/>
                </a:rPr>
                <a:t> mission</a:t>
              </a:r>
              <a:r>
                <a:rPr b="0" i="0" lang="it-IT" sz="2200" u="none" cap="none" strike="noStrike">
                  <a:solidFill>
                    <a:schemeClr val="dk1"/>
                  </a:solidFill>
                  <a:latin typeface="Times New Roman"/>
                  <a:ea typeface="Times New Roman"/>
                  <a:cs typeface="Times New Roman"/>
                  <a:sym typeface="Times New Roman"/>
                </a:rPr>
                <a:t> dell’Organismo Pagatore che si colloca in posizione di punto di </a:t>
              </a:r>
              <a:r>
                <a:rPr b="1" i="0" lang="it-IT" sz="2200" u="none" cap="none" strike="noStrike">
                  <a:solidFill>
                    <a:schemeClr val="dk1"/>
                  </a:solidFill>
                  <a:latin typeface="Times New Roman"/>
                  <a:ea typeface="Times New Roman"/>
                  <a:cs typeface="Times New Roman"/>
                  <a:sym typeface="Times New Roman"/>
                </a:rPr>
                <a:t>raccordo fra Commissione Europea, Stato membro e Regione Calabria.</a:t>
              </a:r>
              <a:endParaRPr b="1" i="0" sz="2200" u="none" cap="none" strike="noStrike">
                <a:solidFill>
                  <a:schemeClr val="dk1"/>
                </a:solidFill>
                <a:latin typeface="Times New Roman"/>
                <a:ea typeface="Times New Roman"/>
                <a:cs typeface="Times New Roman"/>
                <a:sym typeface="Times New Roman"/>
              </a:endParaRPr>
            </a:p>
          </p:txBody>
        </p:sp>
        <p:cxnSp>
          <p:nvCxnSpPr>
            <p:cNvPr id="417" name="Google Shape;417;p15"/>
            <p:cNvCxnSpPr/>
            <p:nvPr/>
          </p:nvCxnSpPr>
          <p:spPr>
            <a:xfrm>
              <a:off x="0" y="1440863"/>
              <a:ext cx="8928992"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418" name="Google Shape;418;p15"/>
            <p:cNvSpPr/>
            <p:nvPr/>
          </p:nvSpPr>
          <p:spPr>
            <a:xfrm>
              <a:off x="0" y="1440863"/>
              <a:ext cx="8928992" cy="143875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5"/>
            <p:cNvSpPr txBox="1"/>
            <p:nvPr/>
          </p:nvSpPr>
          <p:spPr>
            <a:xfrm>
              <a:off x="0" y="1440863"/>
              <a:ext cx="8928992" cy="1438753"/>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chemeClr val="dk1"/>
                </a:buClr>
                <a:buSzPts val="2200"/>
                <a:buFont typeface="Times New Roman"/>
                <a:buNone/>
              </a:pPr>
              <a:r>
                <a:rPr b="0" i="0" lang="it-IT" sz="2200" u="none" cap="none" strike="noStrike">
                  <a:solidFill>
                    <a:schemeClr val="dk1"/>
                  </a:solidFill>
                  <a:latin typeface="Times New Roman"/>
                  <a:ea typeface="Times New Roman"/>
                  <a:cs typeface="Times New Roman"/>
                  <a:sym typeface="Times New Roman"/>
                </a:rPr>
                <a:t>Per tali ragioni, sono stati parzialmente confermati gli obiettivi strategici già individuati nel precedente Piano, al fine di consentirne il conseguimento in un orizzonte temporale adeguato rispetto alla loro rilevanza. </a:t>
              </a:r>
              <a:endParaRPr b="0" i="0" sz="2200" u="none" cap="none" strike="noStrike">
                <a:solidFill>
                  <a:schemeClr val="dk1"/>
                </a:solidFill>
                <a:latin typeface="Times New Roman"/>
                <a:ea typeface="Times New Roman"/>
                <a:cs typeface="Times New Roman"/>
                <a:sym typeface="Times New Roman"/>
              </a:endParaRPr>
            </a:p>
          </p:txBody>
        </p:sp>
        <p:cxnSp>
          <p:nvCxnSpPr>
            <p:cNvPr id="420" name="Google Shape;420;p15"/>
            <p:cNvCxnSpPr/>
            <p:nvPr/>
          </p:nvCxnSpPr>
          <p:spPr>
            <a:xfrm>
              <a:off x="0" y="2879616"/>
              <a:ext cx="8928992"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421" name="Google Shape;421;p15"/>
            <p:cNvSpPr/>
            <p:nvPr/>
          </p:nvSpPr>
          <p:spPr>
            <a:xfrm>
              <a:off x="0" y="2879616"/>
              <a:ext cx="8928992" cy="143875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15"/>
            <p:cNvSpPr txBox="1"/>
            <p:nvPr/>
          </p:nvSpPr>
          <p:spPr>
            <a:xfrm>
              <a:off x="0" y="2879616"/>
              <a:ext cx="8928992" cy="1438753"/>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chemeClr val="dk1"/>
                </a:buClr>
                <a:buSzPts val="2200"/>
                <a:buFont typeface="Times New Roman"/>
                <a:buNone/>
              </a:pPr>
              <a:r>
                <a:rPr b="0" i="0" lang="it-IT" sz="2200" u="none" cap="none" strike="noStrike">
                  <a:solidFill>
                    <a:schemeClr val="dk1"/>
                  </a:solidFill>
                  <a:latin typeface="Times New Roman"/>
                  <a:ea typeface="Times New Roman"/>
                  <a:cs typeface="Times New Roman"/>
                  <a:sym typeface="Times New Roman"/>
                </a:rPr>
                <a:t>Nello specifico, sono stati individuati i </a:t>
              </a:r>
              <a:r>
                <a:rPr b="1" i="0" lang="it-IT" sz="2200" u="none" cap="none" strike="noStrike">
                  <a:solidFill>
                    <a:schemeClr val="dk1"/>
                  </a:solidFill>
                  <a:latin typeface="Times New Roman"/>
                  <a:ea typeface="Times New Roman"/>
                  <a:cs typeface="Times New Roman"/>
                  <a:sym typeface="Times New Roman"/>
                </a:rPr>
                <a:t>tre obiettivi strategici</a:t>
              </a:r>
              <a:r>
                <a:rPr b="0" i="0" lang="it-IT" sz="2200" u="none" cap="none" strike="noStrike">
                  <a:solidFill>
                    <a:schemeClr val="dk1"/>
                  </a:solidFill>
                  <a:latin typeface="Times New Roman"/>
                  <a:ea typeface="Times New Roman"/>
                  <a:cs typeface="Times New Roman"/>
                  <a:sym typeface="Times New Roman"/>
                </a:rPr>
                <a:t>, coerenti con quanto prescritto dalla normativa comunitaria di riferimento che hanno riflessi immediati e tangibili nei confronti degli stakeholder dell’Agenzia </a:t>
              </a:r>
              <a:endParaRPr b="0" i="0" sz="2200" u="none" cap="none" strike="noStrike">
                <a:solidFill>
                  <a:schemeClr val="dk1"/>
                </a:solidFill>
                <a:latin typeface="Times New Roman"/>
                <a:ea typeface="Times New Roman"/>
                <a:cs typeface="Times New Roman"/>
                <a:sym typeface="Times New Roman"/>
              </a:endParaRPr>
            </a:p>
          </p:txBody>
        </p:sp>
      </p:grpSp>
      <p:sp>
        <p:nvSpPr>
          <p:cNvPr id="423" name="Google Shape;423;p15"/>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Gli Obiettivi Strategici</a:t>
            </a:r>
            <a:endParaRPr/>
          </a:p>
        </p:txBody>
      </p:sp>
      <p:sp>
        <p:nvSpPr>
          <p:cNvPr id="424" name="Google Shape;42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425" name="Google Shape;425;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grpSp>
        <p:nvGrpSpPr>
          <p:cNvPr id="430" name="Google Shape;430;p16"/>
          <p:cNvGrpSpPr/>
          <p:nvPr/>
        </p:nvGrpSpPr>
        <p:grpSpPr>
          <a:xfrm>
            <a:off x="107504" y="908720"/>
            <a:ext cx="8928992" cy="4320480"/>
            <a:chOff x="0" y="0"/>
            <a:chExt cx="8928992" cy="4320480"/>
          </a:xfrm>
        </p:grpSpPr>
        <p:cxnSp>
          <p:nvCxnSpPr>
            <p:cNvPr id="431" name="Google Shape;431;p16"/>
            <p:cNvCxnSpPr/>
            <p:nvPr/>
          </p:nvCxnSpPr>
          <p:spPr>
            <a:xfrm>
              <a:off x="0" y="0"/>
              <a:ext cx="8928992"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432" name="Google Shape;432;p16"/>
            <p:cNvSpPr/>
            <p:nvPr/>
          </p:nvSpPr>
          <p:spPr>
            <a:xfrm>
              <a:off x="0" y="0"/>
              <a:ext cx="8928992" cy="43204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16"/>
            <p:cNvSpPr txBox="1"/>
            <p:nvPr/>
          </p:nvSpPr>
          <p:spPr>
            <a:xfrm>
              <a:off x="0" y="0"/>
              <a:ext cx="8928992" cy="4320480"/>
            </a:xfrm>
            <a:prstGeom prst="rect">
              <a:avLst/>
            </a:prstGeom>
            <a:noFill/>
            <a:ln>
              <a:noFill/>
            </a:ln>
          </p:spPr>
          <p:txBody>
            <a:bodyPr anchorCtr="0" anchor="t" bIns="163825" lIns="163825" spcFirstLastPara="1" rIns="163825" wrap="square" tIns="163825">
              <a:noAutofit/>
            </a:bodyPr>
            <a:lstStyle/>
            <a:p>
              <a:pPr indent="0" lvl="0" marL="0" marR="0" rtl="0" algn="l">
                <a:lnSpc>
                  <a:spcPct val="90000"/>
                </a:lnSpc>
                <a:spcBef>
                  <a:spcPts val="0"/>
                </a:spcBef>
                <a:spcAft>
                  <a:spcPts val="0"/>
                </a:spcAft>
                <a:buClr>
                  <a:schemeClr val="dk1"/>
                </a:buClr>
                <a:buSzPts val="4300"/>
                <a:buFont typeface="Times New Roman"/>
                <a:buNone/>
              </a:pPr>
              <a:r>
                <a:rPr b="0" i="0" lang="it-IT" sz="4300" u="none" cap="none" strike="noStrike">
                  <a:solidFill>
                    <a:schemeClr val="dk1"/>
                  </a:solidFill>
                  <a:latin typeface="Times New Roman"/>
                  <a:ea typeface="Times New Roman"/>
                  <a:cs typeface="Times New Roman"/>
                  <a:sym typeface="Times New Roman"/>
                </a:rPr>
                <a:t>Costituiscono gli strumenti di rilevazione, anche di carattere socio-economico, delle conseguenze derivanti dalle azioni intraprese dall’Agenzia per favorire lo sviluppo del contesto territoriale di riferimento </a:t>
              </a:r>
              <a:endParaRPr b="0" i="0" sz="4300" u="none" cap="none" strike="noStrike">
                <a:solidFill>
                  <a:schemeClr val="dk1"/>
                </a:solidFill>
                <a:latin typeface="Times New Roman"/>
                <a:ea typeface="Times New Roman"/>
                <a:cs typeface="Times New Roman"/>
                <a:sym typeface="Times New Roman"/>
              </a:endParaRPr>
            </a:p>
          </p:txBody>
        </p:sp>
      </p:grpSp>
      <p:sp>
        <p:nvSpPr>
          <p:cNvPr id="434" name="Google Shape;434;p16"/>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 Indicatori di impatto</a:t>
            </a:r>
            <a:endParaRPr/>
          </a:p>
        </p:txBody>
      </p:sp>
      <p:sp>
        <p:nvSpPr>
          <p:cNvPr id="435" name="Google Shape;435;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436" name="Google Shape;436;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1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442" name="Google Shape;442;p1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200"/>
              <a:buNone/>
            </a:pPr>
            <a:r>
              <a:t/>
            </a:r>
            <a:endParaRPr/>
          </a:p>
        </p:txBody>
      </p:sp>
      <p:sp>
        <p:nvSpPr>
          <p:cNvPr id="443" name="Google Shape;443;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445" name="Google Shape;445;p17"/>
          <p:cNvSpPr txBox="1"/>
          <p:nvPr/>
        </p:nvSpPr>
        <p:spPr>
          <a:xfrm>
            <a:off x="115416" y="-80752"/>
            <a:ext cx="8846893" cy="584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it-IT" sz="3200" u="none" cap="none" strike="noStrike">
                <a:solidFill>
                  <a:srgbClr val="1F497D"/>
                </a:solidFill>
                <a:latin typeface="Times New Roman"/>
                <a:ea typeface="Times New Roman"/>
                <a:cs typeface="Times New Roman"/>
                <a:sym typeface="Times New Roman"/>
              </a:rPr>
              <a:t>I Tre obiettivi strategici e gli indicatori di impatto</a:t>
            </a:r>
            <a:endParaRPr b="0" i="0" sz="1400" u="none" cap="none" strike="noStrike">
              <a:solidFill>
                <a:srgbClr val="000000"/>
              </a:solidFill>
              <a:latin typeface="Arial"/>
              <a:ea typeface="Arial"/>
              <a:cs typeface="Arial"/>
              <a:sym typeface="Arial"/>
            </a:endParaRPr>
          </a:p>
        </p:txBody>
      </p:sp>
      <p:graphicFrame>
        <p:nvGraphicFramePr>
          <p:cNvPr id="446" name="Google Shape;446;p17"/>
          <p:cNvGraphicFramePr/>
          <p:nvPr/>
        </p:nvGraphicFramePr>
        <p:xfrm>
          <a:off x="147463" y="540576"/>
          <a:ext cx="3000000" cy="3000000"/>
        </p:xfrm>
        <a:graphic>
          <a:graphicData uri="http://schemas.openxmlformats.org/drawingml/2006/table">
            <a:tbl>
              <a:tblPr bandRow="1" firstCol="1" firstRow="1">
                <a:noFill/>
                <a:tableStyleId>{A0885B66-E7E6-4679-BDE2-9501DA5D95D2}</a:tableStyleId>
              </a:tblPr>
              <a:tblGrid>
                <a:gridCol w="1977875"/>
                <a:gridCol w="1821550"/>
                <a:gridCol w="1610775"/>
                <a:gridCol w="1844400"/>
                <a:gridCol w="1528200"/>
              </a:tblGrid>
              <a:tr h="536050">
                <a:tc>
                  <a:txBody>
                    <a:bodyPr/>
                    <a:lstStyle/>
                    <a:p>
                      <a:pPr indent="0" lvl="0" marL="0" marR="0" rtl="0" algn="ctr">
                        <a:lnSpc>
                          <a:spcPct val="115000"/>
                        </a:lnSpc>
                        <a:spcBef>
                          <a:spcPts val="0"/>
                        </a:spcBef>
                        <a:spcAft>
                          <a:spcPts val="0"/>
                        </a:spcAft>
                        <a:buClr>
                          <a:srgbClr val="000000"/>
                        </a:buClr>
                        <a:buSzPts val="1000"/>
                        <a:buFont typeface="Arial"/>
                        <a:buNone/>
                      </a:pPr>
                      <a:r>
                        <a:rPr lang="it-IT" sz="1000" u="none" cap="none" strike="noStrike"/>
                        <a:t>OBIETTIVO STRATEGICO</a:t>
                      </a:r>
                      <a:endParaRPr sz="1000" u="none" cap="none" strike="noStrike">
                        <a:latin typeface="Times New Roman"/>
                        <a:ea typeface="Times New Roman"/>
                        <a:cs typeface="Times New Roman"/>
                        <a:sym typeface="Times New Roman"/>
                      </a:endParaRPr>
                    </a:p>
                  </a:txBody>
                  <a:tcPr marT="0" marB="0" marR="60375" marL="60375"/>
                </a:tc>
                <a:tc>
                  <a:txBody>
                    <a:bodyPr/>
                    <a:lstStyle/>
                    <a:p>
                      <a:pPr indent="0" lvl="0" marL="0" marR="0" rtl="0" algn="ctr">
                        <a:lnSpc>
                          <a:spcPct val="115000"/>
                        </a:lnSpc>
                        <a:spcBef>
                          <a:spcPts val="0"/>
                        </a:spcBef>
                        <a:spcAft>
                          <a:spcPts val="0"/>
                        </a:spcAft>
                        <a:buClr>
                          <a:srgbClr val="000000"/>
                        </a:buClr>
                        <a:buSzPts val="1000"/>
                        <a:buFont typeface="Arial"/>
                        <a:buNone/>
                      </a:pPr>
                      <a:r>
                        <a:rPr lang="it-IT" sz="1000" u="none" cap="none" strike="noStrike"/>
                        <a:t>INDICATORI DI IMPATTO</a:t>
                      </a:r>
                      <a:endParaRPr sz="1000" u="none" cap="none" strike="noStrike">
                        <a:latin typeface="Times New Roman"/>
                        <a:ea typeface="Times New Roman"/>
                        <a:cs typeface="Times New Roman"/>
                        <a:sym typeface="Times New Roman"/>
                      </a:endParaRPr>
                    </a:p>
                  </a:txBody>
                  <a:tcPr marT="0" marB="0" marR="60375" marL="60375">
                    <a:lnB cap="flat" cmpd="sng" w="6350">
                      <a:solidFill>
                        <a:schemeClr val="lt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it-IT" sz="1000" u="none" cap="none" strike="noStrike"/>
                        <a:t>VALORI AL 31/12/2019 DA PIANO</a:t>
                      </a:r>
                      <a:endParaRPr sz="1000" u="none" cap="none" strike="noStrike">
                        <a:latin typeface="Times New Roman"/>
                        <a:ea typeface="Times New Roman"/>
                        <a:cs typeface="Times New Roman"/>
                        <a:sym typeface="Times New Roman"/>
                      </a:endParaRPr>
                    </a:p>
                  </a:txBody>
                  <a:tcPr marT="0" marB="0" marR="60375" marL="60375">
                    <a:lnB cap="flat" cmpd="sng" w="6350">
                      <a:solidFill>
                        <a:schemeClr val="lt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it-IT" sz="1000" u="none" cap="none" strike="noStrike"/>
                        <a:t>VALORI CONSEGUITI AL 31/12/2019</a:t>
                      </a:r>
                      <a:endParaRPr sz="1000" u="none" cap="none" strike="noStrike">
                        <a:latin typeface="Times New Roman"/>
                        <a:ea typeface="Times New Roman"/>
                        <a:cs typeface="Times New Roman"/>
                        <a:sym typeface="Times New Roman"/>
                      </a:endParaRPr>
                    </a:p>
                  </a:txBody>
                  <a:tcPr marT="0" marB="0" marR="60375" marL="60375">
                    <a:lnB cap="flat" cmpd="sng" w="6350">
                      <a:solidFill>
                        <a:schemeClr val="lt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it-IT" sz="1000" u="none" cap="none" strike="noStrike"/>
                        <a:t>RAPPORTO TRA VALORE CONSEGUITO E TARGET PER L’INDICATORE </a:t>
                      </a:r>
                      <a:endParaRPr sz="1000" u="none" cap="none" strike="noStrike">
                        <a:latin typeface="Times New Roman"/>
                        <a:ea typeface="Times New Roman"/>
                        <a:cs typeface="Times New Roman"/>
                        <a:sym typeface="Times New Roman"/>
                      </a:endParaRPr>
                    </a:p>
                  </a:txBody>
                  <a:tcPr marT="0" marB="0" marR="60375" marL="60375">
                    <a:lnB cap="flat" cmpd="sng" w="6350">
                      <a:solidFill>
                        <a:schemeClr val="lt1"/>
                      </a:solidFill>
                      <a:prstDash val="solid"/>
                      <a:round/>
                      <a:headEnd len="sm" w="sm" type="none"/>
                      <a:tailEnd len="sm" w="sm" type="none"/>
                    </a:lnB>
                  </a:tcPr>
                </a:tc>
              </a:tr>
              <a:tr h="1186150">
                <a:tc>
                  <a:txBody>
                    <a:bodyPr/>
                    <a:lstStyle/>
                    <a:p>
                      <a:pPr indent="0" lvl="0" marL="0" marR="0" rtl="0" algn="l">
                        <a:lnSpc>
                          <a:spcPct val="115000"/>
                        </a:lnSpc>
                        <a:spcBef>
                          <a:spcPts val="0"/>
                        </a:spcBef>
                        <a:spcAft>
                          <a:spcPts val="0"/>
                        </a:spcAft>
                        <a:buClr>
                          <a:srgbClr val="000000"/>
                        </a:buClr>
                        <a:buSzPts val="1000"/>
                        <a:buFont typeface="Arial"/>
                        <a:buNone/>
                      </a:pPr>
                      <a:r>
                        <a:rPr lang="it-IT" sz="1000" u="none" cap="none" strike="noStrike"/>
                        <a:t>1. Mantenimento dei criteri di riconoscimento quale Organismo Pagatore, ai sensi del Reg. (CE) n. 907/14 (peso: 40%)</a:t>
                      </a:r>
                      <a:endParaRPr sz="1000" u="none" cap="none" strike="noStrike">
                        <a:latin typeface="Calibri"/>
                        <a:ea typeface="Calibri"/>
                        <a:cs typeface="Calibri"/>
                        <a:sym typeface="Calibri"/>
                      </a:endParaRPr>
                    </a:p>
                  </a:txBody>
                  <a:tcPr marT="0" marB="0" marR="60375" marL="60375">
                    <a:lnR cap="flat" cmpd="sng" w="6350">
                      <a:solidFill>
                        <a:schemeClr val="lt1"/>
                      </a:solidFill>
                      <a:prstDash val="solid"/>
                      <a:round/>
                      <a:headEnd len="sm" w="sm" type="none"/>
                      <a:tailEnd len="sm" w="sm" type="none"/>
                    </a:lnR>
                  </a:tcPr>
                </a:tc>
                <a:tc>
                  <a:txBody>
                    <a:bodyPr/>
                    <a:lstStyle/>
                    <a:p>
                      <a:pPr indent="0" lvl="0" marL="0" rtl="0" algn="just">
                        <a:lnSpc>
                          <a:spcPct val="115000"/>
                        </a:lnSpc>
                        <a:spcBef>
                          <a:spcPts val="0"/>
                        </a:spcBef>
                        <a:spcAft>
                          <a:spcPts val="0"/>
                        </a:spcAft>
                        <a:buNone/>
                      </a:pPr>
                      <a:r>
                        <a:rPr lang="it-IT" sz="1000">
                          <a:latin typeface="Times New Roman"/>
                          <a:ea typeface="Times New Roman"/>
                          <a:cs typeface="Times New Roman"/>
                          <a:sym typeface="Times New Roman"/>
                        </a:rPr>
                        <a:t>II1.1: Percentuale di ricevimenti dell’ufficio URCAA per i quali gli operatori CAA rilasciano un giudizio positivo (Fonte: Sistema informativo per la gestione degli appuntamenti online) </a:t>
                      </a:r>
                      <a:endParaRPr sz="1000">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Percentuale di ricevimenti dell’ufficio URCAA per i quali gli operatori CAA rilasciano un giudizio positivo &gt;= 60%</a:t>
                      </a:r>
                      <a:endParaRPr sz="1000">
                        <a:latin typeface="Times New Roman"/>
                        <a:ea typeface="Times New Roman"/>
                        <a:cs typeface="Times New Roman"/>
                        <a:sym typeface="Times New Roman"/>
                      </a:endParaRPr>
                    </a:p>
                  </a:txBody>
                  <a:tcPr marT="0" marB="0" marR="73025" marL="7302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93,96%</a:t>
                      </a:r>
                      <a:endParaRPr sz="1000">
                        <a:latin typeface="Times New Roman"/>
                        <a:ea typeface="Times New Roman"/>
                        <a:cs typeface="Times New Roman"/>
                        <a:sym typeface="Times New Roman"/>
                      </a:endParaRPr>
                    </a:p>
                  </a:txBody>
                  <a:tcPr marT="0" marB="0" marR="73025" marL="7302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100% </a:t>
                      </a:r>
                      <a:endParaRPr sz="10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sz="10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sz="1000">
                        <a:latin typeface="Times New Roman"/>
                        <a:ea typeface="Times New Roman"/>
                        <a:cs typeface="Times New Roman"/>
                        <a:sym typeface="Times New Roman"/>
                      </a:endParaRPr>
                    </a:p>
                  </a:txBody>
                  <a:tcPr marT="0" marB="0" marR="73025" marL="73025">
                    <a:lnL cap="flat" cmpd="sng">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r h="1202775">
                <a:tc rowSpan="2">
                  <a:txBody>
                    <a:bodyPr/>
                    <a:lstStyle/>
                    <a:p>
                      <a:pPr indent="0" lvl="0" marL="0" marR="0" rtl="0" algn="l">
                        <a:lnSpc>
                          <a:spcPct val="115000"/>
                        </a:lnSpc>
                        <a:spcBef>
                          <a:spcPts val="0"/>
                        </a:spcBef>
                        <a:spcAft>
                          <a:spcPts val="0"/>
                        </a:spcAft>
                        <a:buClr>
                          <a:srgbClr val="000000"/>
                        </a:buClr>
                        <a:buSzPts val="1000"/>
                        <a:buFont typeface="Arial"/>
                        <a:buNone/>
                      </a:pPr>
                      <a:r>
                        <a:rPr lang="it-IT" sz="1000" u="none" cap="none" strike="noStrike"/>
                        <a:t>2. Raggiungimento degli obiettivi di spesa previsti dai regolamenti comunitari di riferimento per i Fondi FEAGA e FEASR e perfezionamento dell’iter dei pagamenti (peso: 30%)</a:t>
                      </a:r>
                      <a:endParaRPr sz="1000" u="none" cap="none" strike="noStrike">
                        <a:latin typeface="Calibri"/>
                        <a:ea typeface="Calibri"/>
                        <a:cs typeface="Calibri"/>
                        <a:sym typeface="Calibri"/>
                      </a:endParaRPr>
                    </a:p>
                  </a:txBody>
                  <a:tcPr marT="0" marB="0" marR="60375" marL="60375">
                    <a:lnR cap="flat" cmpd="sng" w="6350">
                      <a:solidFill>
                        <a:schemeClr val="lt1"/>
                      </a:solidFill>
                      <a:prstDash val="solid"/>
                      <a:round/>
                      <a:headEnd len="sm" w="sm" type="none"/>
                      <a:tailEnd len="sm" w="sm" type="none"/>
                    </a:lnR>
                  </a:tcPr>
                </a:tc>
                <a:tc>
                  <a:txBody>
                    <a:bodyPr/>
                    <a:lstStyle/>
                    <a:p>
                      <a:pPr indent="0" lvl="0" marL="0" rtl="0" algn="just">
                        <a:lnSpc>
                          <a:spcPct val="115000"/>
                        </a:lnSpc>
                        <a:spcBef>
                          <a:spcPts val="0"/>
                        </a:spcBef>
                        <a:spcAft>
                          <a:spcPts val="0"/>
                        </a:spcAft>
                        <a:buNone/>
                      </a:pPr>
                      <a:r>
                        <a:rPr lang="it-IT" sz="1000">
                          <a:latin typeface="Times New Roman"/>
                          <a:ea typeface="Times New Roman"/>
                          <a:cs typeface="Times New Roman"/>
                          <a:sym typeface="Times New Roman"/>
                        </a:rPr>
                        <a:t>II.2.1 Raggiungimento del target relativo all’N+3 per il Fondo FEASR</a:t>
                      </a:r>
                      <a:endParaRPr sz="10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t/>
                      </a:r>
                      <a:endParaRPr sz="10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it-IT" sz="1000">
                          <a:latin typeface="Times New Roman"/>
                          <a:ea typeface="Times New Roman"/>
                          <a:cs typeface="Times New Roman"/>
                          <a:sym typeface="Times New Roman"/>
                        </a:rPr>
                        <a:t>Riscontrabile dal Report di “Rete Rurale”</a:t>
                      </a:r>
                      <a:endParaRPr sz="1000">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Percentuale di realizzazione Delle spese dell’anno di Impegno 2018 pari al 100 %</a:t>
                      </a:r>
                      <a:endParaRPr sz="1000">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100%</a:t>
                      </a:r>
                      <a:endParaRPr sz="1000">
                        <a:highlight>
                          <a:srgbClr val="FFFF00"/>
                        </a:highlight>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sz="1000">
                        <a:highlight>
                          <a:srgbClr val="FFFF00"/>
                        </a:highlight>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r h="1008100">
                <a:tc vMerge="1"/>
                <a:tc>
                  <a:txBody>
                    <a:bodyPr/>
                    <a:lstStyle/>
                    <a:p>
                      <a:pPr indent="0" lvl="0" marL="0" rtl="0" algn="just">
                        <a:lnSpc>
                          <a:spcPct val="115000"/>
                        </a:lnSpc>
                        <a:spcBef>
                          <a:spcPts val="0"/>
                        </a:spcBef>
                        <a:spcAft>
                          <a:spcPts val="0"/>
                        </a:spcAft>
                        <a:buNone/>
                      </a:pPr>
                      <a:r>
                        <a:rPr lang="it-IT" sz="1000">
                          <a:latin typeface="Times New Roman"/>
                          <a:ea typeface="Times New Roman"/>
                          <a:cs typeface="Times New Roman"/>
                          <a:sym typeface="Times New Roman"/>
                        </a:rPr>
                        <a:t>II.2.2 Raggiungimento del target di spesa relativo al Fondo FEAGA per le domande presentate nella campagna 2019 	Riscontrabile dal sistema SIAN		</a:t>
                      </a:r>
                      <a:endParaRPr sz="1000">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Almeno il 96% degli importi ammissibili deve essere erogato entro il 30 Giugno 2020</a:t>
                      </a:r>
                      <a:endParaRPr sz="1000">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98,22%</a:t>
                      </a:r>
                      <a:endParaRPr sz="1000">
                        <a:highlight>
                          <a:srgbClr val="FFFF00"/>
                        </a:highlight>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100%</a:t>
                      </a:r>
                      <a:endParaRPr sz="1000">
                        <a:highlight>
                          <a:srgbClr val="FFFF00"/>
                        </a:highlight>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r h="1813800">
                <a:tc>
                  <a:txBody>
                    <a:bodyPr/>
                    <a:lstStyle/>
                    <a:p>
                      <a:pPr indent="0" lvl="0" marL="0" marR="0" rtl="0" algn="just">
                        <a:lnSpc>
                          <a:spcPct val="115000"/>
                        </a:lnSpc>
                        <a:spcBef>
                          <a:spcPts val="0"/>
                        </a:spcBef>
                        <a:spcAft>
                          <a:spcPts val="0"/>
                        </a:spcAft>
                        <a:buClr>
                          <a:srgbClr val="000000"/>
                        </a:buClr>
                        <a:buSzPts val="1000"/>
                        <a:buFont typeface="Arial"/>
                        <a:buNone/>
                      </a:pPr>
                      <a:r>
                        <a:rPr lang="it-IT" sz="1000" u="none" cap="none" strike="noStrike"/>
                        <a:t>3. 	Adeguamento delle funzionalità del sistema informativo, anche in funzione delle nuove competenze in materia di UMA (peso: 30%)</a:t>
                      </a:r>
                      <a:endParaRPr sz="1000" u="none" cap="none" strike="noStrike">
                        <a:latin typeface="Times New Roman"/>
                        <a:ea typeface="Times New Roman"/>
                        <a:cs typeface="Times New Roman"/>
                        <a:sym typeface="Times New Roman"/>
                      </a:endParaRPr>
                    </a:p>
                  </a:txBody>
                  <a:tcPr marT="0" marB="0" marR="60375" marL="60375">
                    <a:lnR cap="flat" cmpd="sng" w="6350">
                      <a:solidFill>
                        <a:schemeClr val="lt1"/>
                      </a:solidFill>
                      <a:prstDash val="solid"/>
                      <a:round/>
                      <a:headEnd len="sm" w="sm" type="none"/>
                      <a:tailEnd len="sm" w="sm" type="none"/>
                    </a:lnR>
                  </a:tcPr>
                </a:tc>
                <a:tc>
                  <a:txBody>
                    <a:bodyPr/>
                    <a:lstStyle/>
                    <a:p>
                      <a:pPr indent="0" lvl="0" marL="0" rtl="0" algn="just">
                        <a:lnSpc>
                          <a:spcPct val="115000"/>
                        </a:lnSpc>
                        <a:spcBef>
                          <a:spcPts val="0"/>
                        </a:spcBef>
                        <a:spcAft>
                          <a:spcPts val="0"/>
                        </a:spcAft>
                        <a:buNone/>
                      </a:pPr>
                      <a:r>
                        <a:rPr lang="it-IT" sz="1000">
                          <a:latin typeface="Times New Roman"/>
                          <a:ea typeface="Times New Roman"/>
                          <a:cs typeface="Times New Roman"/>
                          <a:sym typeface="Times New Roman"/>
                        </a:rPr>
                        <a:t>II.3.1 Possibilità per beneficiari e gli utenti di ARCEA di accedere agli atti dell’Agenzia (Kit Decreto) in formato digitale aperto</a:t>
                      </a:r>
                      <a:endParaRPr sz="1000">
                        <a:highlight>
                          <a:srgbClr val="FFFF00"/>
                        </a:highlight>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100%</a:t>
                      </a:r>
                      <a:endParaRPr sz="1000">
                        <a:highlight>
                          <a:srgbClr val="FFFF00"/>
                        </a:highlight>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100%</a:t>
                      </a:r>
                      <a:endParaRPr sz="1000">
                        <a:highlight>
                          <a:srgbClr val="FFFF00"/>
                        </a:highlight>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73025" marL="73025">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chemeClr val="lt1"/>
                      </a:solidFill>
                      <a:prstDash val="solid"/>
                      <a:round/>
                      <a:headEnd len="sm" w="sm" type="none"/>
                      <a:tailEnd len="sm" w="sm" type="none"/>
                    </a:lnT>
                    <a:lnB cap="flat" cmpd="sng" w="6350">
                      <a:solidFill>
                        <a:schemeClr val="lt1"/>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grpSp>
        <p:nvGrpSpPr>
          <p:cNvPr id="451" name="Google Shape;451;p18"/>
          <p:cNvGrpSpPr/>
          <p:nvPr/>
        </p:nvGrpSpPr>
        <p:grpSpPr>
          <a:xfrm>
            <a:off x="107504" y="908720"/>
            <a:ext cx="8928992" cy="4320480"/>
            <a:chOff x="0" y="0"/>
            <a:chExt cx="8928992" cy="4320480"/>
          </a:xfrm>
        </p:grpSpPr>
        <p:cxnSp>
          <p:nvCxnSpPr>
            <p:cNvPr id="452" name="Google Shape;452;p18"/>
            <p:cNvCxnSpPr/>
            <p:nvPr/>
          </p:nvCxnSpPr>
          <p:spPr>
            <a:xfrm>
              <a:off x="0" y="0"/>
              <a:ext cx="8928992"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453" name="Google Shape;453;p18"/>
            <p:cNvSpPr/>
            <p:nvPr/>
          </p:nvSpPr>
          <p:spPr>
            <a:xfrm>
              <a:off x="0" y="0"/>
              <a:ext cx="1785798" cy="43204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18"/>
            <p:cNvSpPr txBox="1"/>
            <p:nvPr/>
          </p:nvSpPr>
          <p:spPr>
            <a:xfrm>
              <a:off x="0" y="0"/>
              <a:ext cx="1785798" cy="4320480"/>
            </a:xfrm>
            <a:prstGeom prst="rect">
              <a:avLst/>
            </a:prstGeom>
            <a:noFill/>
            <a:ln>
              <a:noFill/>
            </a:ln>
          </p:spPr>
          <p:txBody>
            <a:bodyPr anchorCtr="0" anchor="t"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Times New Roman"/>
                <a:buNone/>
              </a:pPr>
              <a:r>
                <a:rPr b="0" i="0" lang="it-IT" sz="3000" u="none" cap="none" strike="noStrike">
                  <a:solidFill>
                    <a:schemeClr val="dk1"/>
                  </a:solidFill>
                  <a:latin typeface="Times New Roman"/>
                  <a:ea typeface="Times New Roman"/>
                  <a:cs typeface="Times New Roman"/>
                  <a:sym typeface="Times New Roman"/>
                </a:rPr>
                <a:t>Ogni obiettivo strategico è articolato in obiettivi operativi. </a:t>
              </a:r>
              <a:endParaRPr b="0" i="0" sz="3000" u="none" cap="none" strike="noStrike">
                <a:solidFill>
                  <a:schemeClr val="dk1"/>
                </a:solidFill>
                <a:latin typeface="Times New Roman"/>
                <a:ea typeface="Times New Roman"/>
                <a:cs typeface="Times New Roman"/>
                <a:sym typeface="Times New Roman"/>
              </a:endParaRPr>
            </a:p>
          </p:txBody>
        </p:sp>
        <p:sp>
          <p:nvSpPr>
            <p:cNvPr id="455" name="Google Shape;455;p18"/>
            <p:cNvSpPr/>
            <p:nvPr/>
          </p:nvSpPr>
          <p:spPr>
            <a:xfrm>
              <a:off x="1919733" y="34017"/>
              <a:ext cx="7009258" cy="6803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18"/>
            <p:cNvSpPr txBox="1"/>
            <p:nvPr/>
          </p:nvSpPr>
          <p:spPr>
            <a:xfrm>
              <a:off x="1919733" y="34017"/>
              <a:ext cx="7009258" cy="680349"/>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Ad ogni obiettivo operativo sono associati: </a:t>
              </a:r>
              <a:endParaRPr b="0" i="0" sz="1400" u="none" cap="none" strike="noStrike">
                <a:solidFill>
                  <a:srgbClr val="000000"/>
                </a:solidFill>
                <a:latin typeface="Arial"/>
                <a:ea typeface="Arial"/>
                <a:cs typeface="Arial"/>
                <a:sym typeface="Arial"/>
              </a:endParaRPr>
            </a:p>
          </p:txBody>
        </p:sp>
        <p:cxnSp>
          <p:nvCxnSpPr>
            <p:cNvPr id="457" name="Google Shape;457;p18"/>
            <p:cNvCxnSpPr/>
            <p:nvPr/>
          </p:nvCxnSpPr>
          <p:spPr>
            <a:xfrm>
              <a:off x="1785798" y="714366"/>
              <a:ext cx="7143193"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458" name="Google Shape;458;p18"/>
            <p:cNvSpPr/>
            <p:nvPr/>
          </p:nvSpPr>
          <p:spPr>
            <a:xfrm>
              <a:off x="1919733" y="748383"/>
              <a:ext cx="7009258" cy="6803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18"/>
            <p:cNvSpPr txBox="1"/>
            <p:nvPr/>
          </p:nvSpPr>
          <p:spPr>
            <a:xfrm>
              <a:off x="1919733" y="748383"/>
              <a:ext cx="7009258" cy="680349"/>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Un peso rispetto all’obiettivo strategico</a:t>
              </a:r>
              <a:endParaRPr b="0" i="0" sz="1400" u="none" cap="none" strike="noStrike">
                <a:solidFill>
                  <a:srgbClr val="000000"/>
                </a:solidFill>
                <a:latin typeface="Arial"/>
                <a:ea typeface="Arial"/>
                <a:cs typeface="Arial"/>
                <a:sym typeface="Arial"/>
              </a:endParaRPr>
            </a:p>
          </p:txBody>
        </p:sp>
        <p:cxnSp>
          <p:nvCxnSpPr>
            <p:cNvPr id="460" name="Google Shape;460;p18"/>
            <p:cNvCxnSpPr/>
            <p:nvPr/>
          </p:nvCxnSpPr>
          <p:spPr>
            <a:xfrm>
              <a:off x="1785798" y="1428732"/>
              <a:ext cx="7143193"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461" name="Google Shape;461;p18"/>
            <p:cNvSpPr/>
            <p:nvPr/>
          </p:nvSpPr>
          <p:spPr>
            <a:xfrm>
              <a:off x="1919733" y="1462750"/>
              <a:ext cx="7009258" cy="6803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18"/>
            <p:cNvSpPr txBox="1"/>
            <p:nvPr/>
          </p:nvSpPr>
          <p:spPr>
            <a:xfrm>
              <a:off x="1919733" y="1462750"/>
              <a:ext cx="7009258" cy="680349"/>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uno o più indicatori; ad ogni indicatore è attribuito un target (valore programmato o atteso) annuale e semestrale;</a:t>
              </a:r>
              <a:endParaRPr b="0" i="0" sz="1400" u="none" cap="none" strike="noStrike">
                <a:solidFill>
                  <a:srgbClr val="000000"/>
                </a:solidFill>
                <a:latin typeface="Arial"/>
                <a:ea typeface="Arial"/>
                <a:cs typeface="Arial"/>
                <a:sym typeface="Arial"/>
              </a:endParaRPr>
            </a:p>
          </p:txBody>
        </p:sp>
        <p:cxnSp>
          <p:nvCxnSpPr>
            <p:cNvPr id="463" name="Google Shape;463;p18"/>
            <p:cNvCxnSpPr/>
            <p:nvPr/>
          </p:nvCxnSpPr>
          <p:spPr>
            <a:xfrm>
              <a:off x="1785798" y="2143099"/>
              <a:ext cx="7143193"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464" name="Google Shape;464;p18"/>
            <p:cNvSpPr/>
            <p:nvPr/>
          </p:nvSpPr>
          <p:spPr>
            <a:xfrm>
              <a:off x="1919733" y="2177116"/>
              <a:ext cx="7009258" cy="6803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18"/>
            <p:cNvSpPr txBox="1"/>
            <p:nvPr/>
          </p:nvSpPr>
          <p:spPr>
            <a:xfrm>
              <a:off x="1919733" y="2177116"/>
              <a:ext cx="7009258" cy="680349"/>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le azioni da porre in essere con la relativa tempistica;</a:t>
              </a:r>
              <a:endParaRPr b="0" i="0" sz="1400" u="none" cap="none" strike="noStrike">
                <a:solidFill>
                  <a:srgbClr val="000000"/>
                </a:solidFill>
                <a:latin typeface="Arial"/>
                <a:ea typeface="Arial"/>
                <a:cs typeface="Arial"/>
                <a:sym typeface="Arial"/>
              </a:endParaRPr>
            </a:p>
          </p:txBody>
        </p:sp>
        <p:cxnSp>
          <p:nvCxnSpPr>
            <p:cNvPr id="466" name="Google Shape;466;p18"/>
            <p:cNvCxnSpPr/>
            <p:nvPr/>
          </p:nvCxnSpPr>
          <p:spPr>
            <a:xfrm>
              <a:off x="1785798" y="2857465"/>
              <a:ext cx="7143193"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467" name="Google Shape;467;p18"/>
            <p:cNvSpPr/>
            <p:nvPr/>
          </p:nvSpPr>
          <p:spPr>
            <a:xfrm>
              <a:off x="1919733" y="2891483"/>
              <a:ext cx="7009258" cy="6803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8"/>
            <p:cNvSpPr txBox="1"/>
            <p:nvPr/>
          </p:nvSpPr>
          <p:spPr>
            <a:xfrm>
              <a:off x="1919733" y="2891483"/>
              <a:ext cx="7009258" cy="680349"/>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la quantificazione delle risorse economiche, umane e strumentali;</a:t>
              </a:r>
              <a:endParaRPr b="0" i="0" sz="1400" u="none" cap="none" strike="noStrike">
                <a:solidFill>
                  <a:srgbClr val="000000"/>
                </a:solidFill>
                <a:latin typeface="Arial"/>
                <a:ea typeface="Arial"/>
                <a:cs typeface="Arial"/>
                <a:sym typeface="Arial"/>
              </a:endParaRPr>
            </a:p>
          </p:txBody>
        </p:sp>
        <p:cxnSp>
          <p:nvCxnSpPr>
            <p:cNvPr id="469" name="Google Shape;469;p18"/>
            <p:cNvCxnSpPr/>
            <p:nvPr/>
          </p:nvCxnSpPr>
          <p:spPr>
            <a:xfrm>
              <a:off x="1785798" y="3571832"/>
              <a:ext cx="7143193"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470" name="Google Shape;470;p18"/>
            <p:cNvSpPr/>
            <p:nvPr/>
          </p:nvSpPr>
          <p:spPr>
            <a:xfrm>
              <a:off x="1919733" y="3605849"/>
              <a:ext cx="7009258" cy="6803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18"/>
            <p:cNvSpPr txBox="1"/>
            <p:nvPr/>
          </p:nvSpPr>
          <p:spPr>
            <a:xfrm>
              <a:off x="1919733" y="3605849"/>
              <a:ext cx="7009258" cy="680349"/>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le responsabilità organizzative.</a:t>
              </a:r>
              <a:endParaRPr b="0" i="0" sz="1400" u="none" cap="none" strike="noStrike">
                <a:solidFill>
                  <a:srgbClr val="000000"/>
                </a:solidFill>
                <a:latin typeface="Arial"/>
                <a:ea typeface="Arial"/>
                <a:cs typeface="Arial"/>
                <a:sym typeface="Arial"/>
              </a:endParaRPr>
            </a:p>
          </p:txBody>
        </p:sp>
        <p:cxnSp>
          <p:nvCxnSpPr>
            <p:cNvPr id="472" name="Google Shape;472;p18"/>
            <p:cNvCxnSpPr/>
            <p:nvPr/>
          </p:nvCxnSpPr>
          <p:spPr>
            <a:xfrm>
              <a:off x="1785798" y="4286198"/>
              <a:ext cx="7143193"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grpSp>
      <p:sp>
        <p:nvSpPr>
          <p:cNvPr id="473" name="Google Shape;473;p18"/>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342900" lvl="0" marL="342900" rtl="0" algn="ctr">
              <a:lnSpc>
                <a:spcPct val="100000"/>
              </a:lnSpc>
              <a:spcBef>
                <a:spcPts val="0"/>
              </a:spcBef>
              <a:spcAft>
                <a:spcPts val="0"/>
              </a:spcAft>
              <a:buClr>
                <a:srgbClr val="1F497D"/>
              </a:buClr>
              <a:buSzPts val="3200"/>
              <a:buChar char="•"/>
            </a:pPr>
            <a:r>
              <a:rPr b="1" lang="it-IT">
                <a:solidFill>
                  <a:srgbClr val="1F497D"/>
                </a:solidFill>
              </a:rPr>
              <a:t>Gli obiettivi Operativi</a:t>
            </a:r>
            <a:endParaRPr/>
          </a:p>
        </p:txBody>
      </p:sp>
      <p:sp>
        <p:nvSpPr>
          <p:cNvPr id="474" name="Google Shape;47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475" name="Google Shape;475;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481" name="Google Shape;481;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482" name="Google Shape;482;p19"/>
          <p:cNvGraphicFramePr/>
          <p:nvPr/>
        </p:nvGraphicFramePr>
        <p:xfrm>
          <a:off x="152400" y="152400"/>
          <a:ext cx="3000000" cy="3000000"/>
        </p:xfrm>
        <a:graphic>
          <a:graphicData uri="http://schemas.openxmlformats.org/drawingml/2006/table">
            <a:tbl>
              <a:tblPr>
                <a:noFill/>
                <a:tableStyleId>{D3164D06-2062-4D6C-A3C9-033921B64959}</a:tableStyleId>
              </a:tblPr>
              <a:tblGrid>
                <a:gridCol w="3347050"/>
                <a:gridCol w="1054050"/>
                <a:gridCol w="3402525"/>
                <a:gridCol w="1035550"/>
              </a:tblGrid>
              <a:tr h="411050">
                <a:tc>
                  <a:txBody>
                    <a:bodyPr/>
                    <a:lstStyle/>
                    <a:p>
                      <a:pPr indent="0" lvl="0" marL="0" rtl="0" algn="just">
                        <a:spcBef>
                          <a:spcPts val="0"/>
                        </a:spcBef>
                        <a:spcAft>
                          <a:spcPts val="0"/>
                        </a:spcAft>
                        <a:buNone/>
                      </a:pPr>
                      <a:r>
                        <a:rPr i="1" lang="it-IT" sz="800">
                          <a:solidFill>
                            <a:srgbClr val="FFFFFF"/>
                          </a:solidFill>
                          <a:latin typeface="Times New Roman"/>
                          <a:ea typeface="Times New Roman"/>
                          <a:cs typeface="Times New Roman"/>
                          <a:sym typeface="Times New Roman"/>
                        </a:rPr>
                        <a:t>Obiettivo Strategico</a:t>
                      </a:r>
                      <a:endParaRPr i="1" sz="8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rtl="0" algn="just">
                        <a:spcBef>
                          <a:spcPts val="0"/>
                        </a:spcBef>
                        <a:spcAft>
                          <a:spcPts val="0"/>
                        </a:spcAft>
                        <a:buNone/>
                      </a:pPr>
                      <a:r>
                        <a:rPr i="1" lang="it-IT" sz="800">
                          <a:solidFill>
                            <a:srgbClr val="FFFFFF"/>
                          </a:solidFill>
                          <a:latin typeface="Times New Roman"/>
                          <a:ea typeface="Times New Roman"/>
                          <a:cs typeface="Times New Roman"/>
                          <a:sym typeface="Times New Roman"/>
                        </a:rPr>
                        <a:t>Risultato</a:t>
                      </a:r>
                      <a:endParaRPr i="1" sz="8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rtl="0" algn="just">
                        <a:spcBef>
                          <a:spcPts val="0"/>
                        </a:spcBef>
                        <a:spcAft>
                          <a:spcPts val="0"/>
                        </a:spcAft>
                        <a:buNone/>
                      </a:pPr>
                      <a:r>
                        <a:rPr i="1" lang="it-IT" sz="800">
                          <a:solidFill>
                            <a:srgbClr val="FFFFFF"/>
                          </a:solidFill>
                          <a:latin typeface="Times New Roman"/>
                          <a:ea typeface="Times New Roman"/>
                          <a:cs typeface="Times New Roman"/>
                          <a:sym typeface="Times New Roman"/>
                        </a:rPr>
                        <a:t>Obiettivi Operativi</a:t>
                      </a:r>
                      <a:endParaRPr i="1" sz="8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marR="0" rtl="0" algn="just">
                        <a:spcBef>
                          <a:spcPts val="0"/>
                        </a:spcBef>
                        <a:spcAft>
                          <a:spcPts val="0"/>
                        </a:spcAft>
                        <a:buNone/>
                      </a:pPr>
                      <a:r>
                        <a:rPr i="1" lang="it-IT" sz="800">
                          <a:solidFill>
                            <a:srgbClr val="FFFFFF"/>
                          </a:solidFill>
                          <a:latin typeface="Times New Roman"/>
                          <a:ea typeface="Times New Roman"/>
                          <a:cs typeface="Times New Roman"/>
                          <a:sym typeface="Times New Roman"/>
                        </a:rPr>
                        <a:t>Risultato O.O.</a:t>
                      </a:r>
                      <a:endParaRPr i="1" sz="8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r>
              <a:tr h="652725">
                <a:tc rowSpan="18">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 Mantenimento dei criteri di riconoscimento quale Organismo Pagatore, ai sensi del Reg. (UE) n. 907/14 (peso: 40%)</a:t>
                      </a:r>
                      <a:endParaRPr i="1" sz="800">
                        <a:solidFill>
                          <a:srgbClr val="333333"/>
                        </a:solidFill>
                        <a:latin typeface="Times New Roman"/>
                        <a:ea typeface="Times New Roman"/>
                        <a:cs typeface="Times New Roman"/>
                        <a:sym typeface="Times New Roman"/>
                      </a:endParaRPr>
                    </a:p>
                  </a:txBody>
                  <a:tcPr marT="76200" marB="76200" marR="76200" marL="762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18">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88,30 %</a:t>
                      </a:r>
                      <a:endParaRPr i="1" sz="800">
                        <a:solidFill>
                          <a:srgbClr val="333333"/>
                        </a:solidFill>
                        <a:latin typeface="Times New Roman"/>
                        <a:ea typeface="Times New Roman"/>
                        <a:cs typeface="Times New Roman"/>
                        <a:sym typeface="Times New Roman"/>
                      </a:endParaRPr>
                    </a:p>
                  </a:txBody>
                  <a:tcPr marT="76200" marB="76200" marR="76200" marL="762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1.1 Garantire un adeguato ambiente interno, anche con riferimento al corretto funzionamento dell’Agenzia</a:t>
                      </a:r>
                      <a:endParaRPr i="1" sz="8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(PESO 30%)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88,67</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14025">
                <a:tc vMerge="1"/>
                <a:tc vMerge="1"/>
                <a:tc rowSpan="5">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1.2 Garantire la salute finanziaria dell’Agenzia</a:t>
                      </a:r>
                      <a:endParaRPr i="1" sz="8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(PESO 15%)</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5">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98,99</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14025">
                <a:tc vMerge="1"/>
                <a:tc vMerge="1"/>
                <a:tc vMerge="1"/>
                <a:tc vMerge="1"/>
              </a:tr>
              <a:tr h="198950">
                <a:tc vMerge="1"/>
                <a:tc vMerge="1"/>
                <a:tc vMerge="1"/>
                <a:tc vMerge="1"/>
              </a:tr>
              <a:tr h="14025">
                <a:tc vMerge="1"/>
                <a:tc vMerge="1"/>
                <a:tc vMerge="1"/>
                <a:tc vMerge="1"/>
              </a:tr>
              <a:tr h="201100">
                <a:tc vMerge="1"/>
                <a:tc vMerge="1"/>
                <a:tc vMerge="1"/>
                <a:tc vMerge="1"/>
              </a:tr>
              <a:tr h="119375">
                <a:tc vMerge="1"/>
                <a:tc vMerge="1"/>
                <a:tc rowSpan="3">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1.3 Garantire l’efficienza nell_impiego delle risorse, con particolare riferimento al contenimento e alla riduzione dei costi, nonché all_ottimizzazione dei tempi dei procedimenti amministrativi (PESO 15%)</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116750">
                <a:tc vMerge="1"/>
                <a:tc vMerge="1"/>
                <a:tc vMerge="1"/>
                <a:tc vMerge="1"/>
              </a:tr>
              <a:tr h="593000">
                <a:tc vMerge="1"/>
                <a:tc vMerge="1"/>
                <a:tc vMerge="1"/>
                <a:tc vMerge="1"/>
              </a:tr>
              <a:tr h="238750">
                <a:tc vMerge="1"/>
                <a:tc vMerge="1"/>
                <a:tc rowSpan="5">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1.4 - Garantire un’adeguata attività di controllo nel rispetto della normativa di riferimento</a:t>
                      </a:r>
                      <a:endParaRPr i="1" sz="8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(PESO 10%)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5">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93,50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0">
                <a:tc vMerge="1"/>
                <a:tc vMerge="1"/>
                <a:tc vMerge="1"/>
                <a:tc vMerge="1"/>
              </a:tr>
              <a:tr h="238750">
                <a:tc vMerge="1"/>
                <a:tc vMerge="1"/>
                <a:tc vMerge="1"/>
                <a:tc vMerge="1"/>
              </a:tr>
              <a:tr h="238750">
                <a:tc vMerge="1"/>
                <a:tc vMerge="1"/>
                <a:tc vMerge="1"/>
                <a:tc vMerge="1"/>
              </a:tr>
              <a:tr h="238750">
                <a:tc vMerge="1"/>
                <a:tc vMerge="1"/>
                <a:tc vMerge="1"/>
                <a:tc vMerge="1"/>
              </a:tr>
              <a:tr h="397900">
                <a:tc vMerge="1"/>
                <a:tc vMerge="1"/>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1.5 Garantire una comunicazione efficace anche in rapporto alla trasparenza, all_integrità ed all_anticorruzione (PESO 15%)</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116475">
                <a:tc vMerge="1"/>
                <a:tc vMerge="1"/>
                <a:tc vMerge="1"/>
                <a:tc vMerge="1"/>
              </a:tr>
              <a:tr h="397900">
                <a:tc vMerge="1"/>
                <a:tc vMerge="1"/>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1.6 - Garantire un’adeguata attività di monitoraggio anche in rapporto alla trasparenza ed all’integrità</a:t>
                      </a:r>
                      <a:endParaRPr i="1" sz="8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(PESO 15%)</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50,00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181125">
                <a:tc vMerge="1"/>
                <a:tc vMerge="1"/>
                <a:tc vMerge="1"/>
                <a:tc vMerge="1"/>
              </a:tr>
              <a:tr h="14025">
                <a:tc rowSpan="3">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2. Raggiungimento degli obiettivi di spesa previsti dai regolamenti comunitari di riferimento per i Fondi FEAGA e FEASR e perfezionamento dell’iter dei pagamenti (peso: 30%)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100,00 %</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2.1 - Implementazione delle necessarie procedure tecnico - amministrative</a:t>
                      </a:r>
                      <a:endParaRPr i="1" sz="8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(PESO 100%)</a:t>
                      </a:r>
                      <a:endParaRPr i="1" sz="8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621125">
                <a:tc vMerge="1"/>
                <a:tc vMerge="1"/>
                <a:tc vMerge="1"/>
                <a:tc vMerge="1"/>
              </a:tr>
              <a:tr h="14025">
                <a:tc vMerge="1"/>
                <a:tc vMerge="1"/>
                <a:tc vMerge="1"/>
                <a:tc vMerge="1"/>
              </a:tr>
              <a:tr h="397900">
                <a:tc rowSpan="4">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3. Valorizzazione del processo di modernizzazione e digitalizzazione dell’Agenzia anche in relazione all’introduzione di nuove forme di lavoro agile (peso: 30%)</a:t>
                      </a:r>
                      <a:endParaRPr i="1" sz="800">
                        <a:solidFill>
                          <a:srgbClr val="333333"/>
                        </a:solidFill>
                        <a:latin typeface="Times New Roman"/>
                        <a:ea typeface="Times New Roman"/>
                        <a:cs typeface="Times New Roman"/>
                        <a:sym typeface="Times New Roman"/>
                      </a:endParaRPr>
                    </a:p>
                  </a:txBody>
                  <a:tcPr marT="76200" marB="76200" marR="76200" marL="762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4">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100,00 %</a:t>
                      </a:r>
                      <a:endParaRPr i="1" sz="800">
                        <a:solidFill>
                          <a:srgbClr val="333333"/>
                        </a:solidFill>
                        <a:latin typeface="Times New Roman"/>
                        <a:ea typeface="Times New Roman"/>
                        <a:cs typeface="Times New Roman"/>
                        <a:sym typeface="Times New Roman"/>
                      </a:endParaRPr>
                    </a:p>
                  </a:txBody>
                  <a:tcPr marT="76200" marB="76200" marR="76200" marL="762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3.1 - Raggiungimento degli obiettivi previsti dal POLA (PESO 50%)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14025">
                <a:tc vMerge="1"/>
                <a:tc vMerge="1"/>
                <a:tc vMerge="1"/>
                <a:tc vMerge="1"/>
              </a:tr>
              <a:tr h="397900">
                <a:tc vMerge="1"/>
                <a:tc vMerge="1"/>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3.2 - Garantire un adeguato livello di sicurezza delle informazioni</a:t>
                      </a:r>
                      <a:endParaRPr i="1" sz="8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(PESO 50%)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44275">
                <a:tc vMerge="1"/>
                <a:tc vMerge="1"/>
                <a:tc vMerge="1"/>
                <a:tc vMerge="1"/>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grpSp>
        <p:nvGrpSpPr>
          <p:cNvPr id="279" name="Google Shape;279;p2"/>
          <p:cNvGrpSpPr/>
          <p:nvPr/>
        </p:nvGrpSpPr>
        <p:grpSpPr>
          <a:xfrm>
            <a:off x="107504" y="1103360"/>
            <a:ext cx="8928992" cy="3931199"/>
            <a:chOff x="0" y="194640"/>
            <a:chExt cx="8928992" cy="3931199"/>
          </a:xfrm>
        </p:grpSpPr>
        <p:sp>
          <p:nvSpPr>
            <p:cNvPr id="280" name="Google Shape;280;p2"/>
            <p:cNvSpPr/>
            <p:nvPr/>
          </p:nvSpPr>
          <p:spPr>
            <a:xfrm>
              <a:off x="0" y="194640"/>
              <a:ext cx="8928992" cy="3931199"/>
            </a:xfrm>
            <a:prstGeom prst="roundRect">
              <a:avLst>
                <a:gd fmla="val 16667"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
            <p:cNvSpPr txBox="1"/>
            <p:nvPr/>
          </p:nvSpPr>
          <p:spPr>
            <a:xfrm>
              <a:off x="191905" y="386545"/>
              <a:ext cx="8545182" cy="3547389"/>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A partire dal Piano 2017, nell’ottica di un continuo miglioramento del Piano, condividendo un suggerimento dell’OIV, sono state previste </a:t>
              </a:r>
              <a:r>
                <a:rPr b="1" i="0" lang="it-IT" sz="2400" u="none" cap="none" strike="noStrike">
                  <a:solidFill>
                    <a:schemeClr val="dk1"/>
                  </a:solidFill>
                  <a:latin typeface="Times New Roman"/>
                  <a:ea typeface="Times New Roman"/>
                  <a:cs typeface="Times New Roman"/>
                  <a:sym typeface="Times New Roman"/>
                </a:rPr>
                <a:t>rielaborazioni dei contenuti del Piano e della Relazione sulle Performance</a:t>
              </a:r>
              <a:r>
                <a:rPr b="0" i="0" lang="it-IT" sz="2400" u="none" cap="none" strike="noStrike">
                  <a:solidFill>
                    <a:schemeClr val="dk1"/>
                  </a:solidFill>
                  <a:latin typeface="Times New Roman"/>
                  <a:ea typeface="Times New Roman"/>
                  <a:cs typeface="Times New Roman"/>
                  <a:sym typeface="Times New Roman"/>
                </a:rPr>
                <a:t>, presentate sotto forma di allegati, da un punto di vista grafico ed espositivo, che permettono di adottare modalità e tecniche di rappresentazione dei </a:t>
              </a:r>
              <a:r>
                <a:rPr b="1" i="0" lang="it-IT" sz="2400" u="none" cap="none" strike="noStrike">
                  <a:solidFill>
                    <a:schemeClr val="dk1"/>
                  </a:solidFill>
                  <a:latin typeface="Times New Roman"/>
                  <a:ea typeface="Times New Roman"/>
                  <a:cs typeface="Times New Roman"/>
                  <a:sym typeface="Times New Roman"/>
                </a:rPr>
                <a:t>dati specializzati per tipologie di portatori di interessi</a:t>
              </a:r>
              <a:r>
                <a:rPr b="0" i="0" lang="it-IT" sz="2400" u="none" cap="none" strike="noStrike">
                  <a:solidFill>
                    <a:schemeClr val="dk1"/>
                  </a:solidFill>
                  <a:latin typeface="Times New Roman"/>
                  <a:ea typeface="Times New Roman"/>
                  <a:cs typeface="Times New Roman"/>
                  <a:sym typeface="Times New Roman"/>
                </a:rPr>
                <a:t> (cittadini e associazioni, imprese, enti locali, Istituzioni di carattere nazionale ed europeo quali AGID, Garante Privacy, MIPAAF, Commissione Europea, Forze dell’Ordine, Corte dei conti, etc). </a:t>
              </a:r>
              <a:endParaRPr b="0" i="0" sz="2400" u="none" cap="none" strike="noStrike">
                <a:solidFill>
                  <a:schemeClr val="dk1"/>
                </a:solidFill>
                <a:latin typeface="Times New Roman"/>
                <a:ea typeface="Times New Roman"/>
                <a:cs typeface="Times New Roman"/>
                <a:sym typeface="Times New Roman"/>
              </a:endParaRPr>
            </a:p>
          </p:txBody>
        </p:sp>
      </p:grpSp>
      <p:sp>
        <p:nvSpPr>
          <p:cNvPr id="282" name="Google Shape;282;p2"/>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it-IT"/>
              <a:t>Premessa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grpSp>
        <p:nvGrpSpPr>
          <p:cNvPr id="487" name="Google Shape;487;p20"/>
          <p:cNvGrpSpPr/>
          <p:nvPr/>
        </p:nvGrpSpPr>
        <p:grpSpPr>
          <a:xfrm>
            <a:off x="107504" y="974702"/>
            <a:ext cx="8928992" cy="4188514"/>
            <a:chOff x="0" y="65982"/>
            <a:chExt cx="8928992" cy="4188514"/>
          </a:xfrm>
        </p:grpSpPr>
        <p:sp>
          <p:nvSpPr>
            <p:cNvPr id="488" name="Google Shape;488;p20"/>
            <p:cNvSpPr/>
            <p:nvPr/>
          </p:nvSpPr>
          <p:spPr>
            <a:xfrm>
              <a:off x="0" y="65982"/>
              <a:ext cx="8928992" cy="993128"/>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0"/>
            <p:cNvSpPr txBox="1"/>
            <p:nvPr/>
          </p:nvSpPr>
          <p:spPr>
            <a:xfrm>
              <a:off x="48481" y="114463"/>
              <a:ext cx="8832030" cy="89616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Times New Roman"/>
                <a:buNone/>
              </a:pPr>
              <a:r>
                <a:rPr b="0" i="0" lang="it-IT" sz="2500" u="none" cap="none" strike="noStrike">
                  <a:solidFill>
                    <a:schemeClr val="dk1"/>
                  </a:solidFill>
                  <a:latin typeface="Times New Roman"/>
                  <a:ea typeface="Times New Roman"/>
                  <a:cs typeface="Times New Roman"/>
                  <a:sym typeface="Times New Roman"/>
                </a:rPr>
                <a:t>Misurano il grado di raggiungimento di un obiettivo operativo</a:t>
              </a:r>
              <a:endParaRPr b="0" i="0" sz="2500" u="none" cap="none" strike="noStrike">
                <a:solidFill>
                  <a:schemeClr val="dk1"/>
                </a:solidFill>
                <a:latin typeface="Times New Roman"/>
                <a:ea typeface="Times New Roman"/>
                <a:cs typeface="Times New Roman"/>
                <a:sym typeface="Times New Roman"/>
              </a:endParaRPr>
            </a:p>
          </p:txBody>
        </p:sp>
        <p:sp>
          <p:nvSpPr>
            <p:cNvPr id="490" name="Google Shape;490;p20"/>
            <p:cNvSpPr/>
            <p:nvPr/>
          </p:nvSpPr>
          <p:spPr>
            <a:xfrm>
              <a:off x="0" y="1131111"/>
              <a:ext cx="8928992" cy="993128"/>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0"/>
            <p:cNvSpPr txBox="1"/>
            <p:nvPr/>
          </p:nvSpPr>
          <p:spPr>
            <a:xfrm>
              <a:off x="48481" y="1179592"/>
              <a:ext cx="8832030" cy="89616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Times New Roman"/>
                <a:buNone/>
              </a:pPr>
              <a:r>
                <a:rPr b="0" i="0" lang="it-IT" sz="2500" u="none" cap="none" strike="noStrike">
                  <a:solidFill>
                    <a:schemeClr val="dk1"/>
                  </a:solidFill>
                  <a:latin typeface="Times New Roman"/>
                  <a:ea typeface="Times New Roman"/>
                  <a:cs typeface="Times New Roman"/>
                  <a:sym typeface="Times New Roman"/>
                </a:rPr>
                <a:t>Sono pesati in relazione all’obiettivo di riferimento</a:t>
              </a:r>
              <a:endParaRPr b="0" i="0" sz="2500" u="none" cap="none" strike="noStrike">
                <a:solidFill>
                  <a:schemeClr val="dk1"/>
                </a:solidFill>
                <a:latin typeface="Times New Roman"/>
                <a:ea typeface="Times New Roman"/>
                <a:cs typeface="Times New Roman"/>
                <a:sym typeface="Times New Roman"/>
              </a:endParaRPr>
            </a:p>
          </p:txBody>
        </p:sp>
        <p:sp>
          <p:nvSpPr>
            <p:cNvPr id="492" name="Google Shape;492;p20"/>
            <p:cNvSpPr/>
            <p:nvPr/>
          </p:nvSpPr>
          <p:spPr>
            <a:xfrm>
              <a:off x="0" y="2196240"/>
              <a:ext cx="8928992" cy="993128"/>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0"/>
            <p:cNvSpPr txBox="1"/>
            <p:nvPr/>
          </p:nvSpPr>
          <p:spPr>
            <a:xfrm>
              <a:off x="48481" y="2244721"/>
              <a:ext cx="8832030" cy="89616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Times New Roman"/>
                <a:buNone/>
              </a:pPr>
              <a:r>
                <a:rPr b="0" i="0" lang="it-IT" sz="2500" u="none" cap="none" strike="noStrike">
                  <a:solidFill>
                    <a:schemeClr val="dk1"/>
                  </a:solidFill>
                  <a:latin typeface="Times New Roman"/>
                  <a:ea typeface="Times New Roman"/>
                  <a:cs typeface="Times New Roman"/>
                  <a:sym typeface="Times New Roman"/>
                </a:rPr>
                <a:t>Hanno un target di riferimento, ossia un valore che deve essere raggiunto, annuale e semestrale</a:t>
              </a:r>
              <a:endParaRPr b="0" i="0" sz="2500" u="none" cap="none" strike="noStrike">
                <a:solidFill>
                  <a:schemeClr val="dk1"/>
                </a:solidFill>
                <a:latin typeface="Times New Roman"/>
                <a:ea typeface="Times New Roman"/>
                <a:cs typeface="Times New Roman"/>
                <a:sym typeface="Times New Roman"/>
              </a:endParaRPr>
            </a:p>
          </p:txBody>
        </p:sp>
        <p:sp>
          <p:nvSpPr>
            <p:cNvPr id="494" name="Google Shape;494;p20"/>
            <p:cNvSpPr/>
            <p:nvPr/>
          </p:nvSpPr>
          <p:spPr>
            <a:xfrm>
              <a:off x="0" y="3261368"/>
              <a:ext cx="8928992" cy="993128"/>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0"/>
            <p:cNvSpPr txBox="1"/>
            <p:nvPr/>
          </p:nvSpPr>
          <p:spPr>
            <a:xfrm>
              <a:off x="48481" y="3309849"/>
              <a:ext cx="8832030" cy="89616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Times New Roman"/>
                <a:buNone/>
              </a:pPr>
              <a:r>
                <a:rPr b="0" i="0" lang="it-IT" sz="2500" u="none" cap="none" strike="noStrike">
                  <a:solidFill>
                    <a:schemeClr val="dk1"/>
                  </a:solidFill>
                  <a:latin typeface="Times New Roman"/>
                  <a:ea typeface="Times New Roman"/>
                  <a:cs typeface="Times New Roman"/>
                  <a:sym typeface="Times New Roman"/>
                </a:rPr>
                <a:t>Sono connessi ad una fonte univoca dalla quale è possibile rilevare il valore</a:t>
              </a:r>
              <a:endParaRPr b="0" i="0" sz="2500" u="none" cap="none" strike="noStrike">
                <a:solidFill>
                  <a:schemeClr val="dk1"/>
                </a:solidFill>
                <a:latin typeface="Times New Roman"/>
                <a:ea typeface="Times New Roman"/>
                <a:cs typeface="Times New Roman"/>
                <a:sym typeface="Times New Roman"/>
              </a:endParaRPr>
            </a:p>
          </p:txBody>
        </p:sp>
      </p:grpSp>
      <p:sp>
        <p:nvSpPr>
          <p:cNvPr id="496" name="Google Shape;496;p20"/>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Gli indicatori di risultato</a:t>
            </a:r>
            <a:endParaRPr/>
          </a:p>
        </p:txBody>
      </p:sp>
      <p:sp>
        <p:nvSpPr>
          <p:cNvPr id="497" name="Google Shape;497;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498" name="Google Shape;498;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04" name="Google Shape;50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505" name="Google Shape;505;p21"/>
          <p:cNvGraphicFramePr/>
          <p:nvPr/>
        </p:nvGraphicFramePr>
        <p:xfrm>
          <a:off x="44950" y="0"/>
          <a:ext cx="3000000" cy="3000000"/>
        </p:xfrm>
        <a:graphic>
          <a:graphicData uri="http://schemas.openxmlformats.org/drawingml/2006/table">
            <a:tbl>
              <a:tblPr>
                <a:noFill/>
                <a:tableStyleId>{D3164D06-2062-4D6C-A3C9-033921B64959}</a:tableStyleId>
              </a:tblPr>
              <a:tblGrid>
                <a:gridCol w="1541975"/>
                <a:gridCol w="485600"/>
                <a:gridCol w="1664250"/>
                <a:gridCol w="453950"/>
                <a:gridCol w="4458600"/>
                <a:gridCol w="434475"/>
              </a:tblGrid>
              <a:tr h="369475">
                <a:tc>
                  <a:txBody>
                    <a:bodyPr/>
                    <a:lstStyle/>
                    <a:p>
                      <a:pPr indent="0" lvl="0" marL="0" rtl="0" algn="just">
                        <a:spcBef>
                          <a:spcPts val="0"/>
                        </a:spcBef>
                        <a:spcAft>
                          <a:spcPts val="0"/>
                        </a:spcAft>
                        <a:buNone/>
                      </a:pPr>
                      <a:r>
                        <a:rPr i="1" lang="it-IT" sz="700">
                          <a:solidFill>
                            <a:srgbClr val="FFFFFF"/>
                          </a:solidFill>
                          <a:latin typeface="Times New Roman"/>
                          <a:ea typeface="Times New Roman"/>
                          <a:cs typeface="Times New Roman"/>
                          <a:sym typeface="Times New Roman"/>
                        </a:rPr>
                        <a:t>Obiettivo Strategico</a:t>
                      </a:r>
                      <a:endParaRPr i="1" sz="7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rtl="0" algn="just">
                        <a:spcBef>
                          <a:spcPts val="0"/>
                        </a:spcBef>
                        <a:spcAft>
                          <a:spcPts val="0"/>
                        </a:spcAft>
                        <a:buNone/>
                      </a:pPr>
                      <a:r>
                        <a:rPr i="1" lang="it-IT" sz="700">
                          <a:solidFill>
                            <a:srgbClr val="FFFFFF"/>
                          </a:solidFill>
                          <a:latin typeface="Times New Roman"/>
                          <a:ea typeface="Times New Roman"/>
                          <a:cs typeface="Times New Roman"/>
                          <a:sym typeface="Times New Roman"/>
                        </a:rPr>
                        <a:t>Risultato</a:t>
                      </a:r>
                      <a:endParaRPr i="1" sz="7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rtl="0" algn="just">
                        <a:spcBef>
                          <a:spcPts val="0"/>
                        </a:spcBef>
                        <a:spcAft>
                          <a:spcPts val="0"/>
                        </a:spcAft>
                        <a:buNone/>
                      </a:pPr>
                      <a:r>
                        <a:rPr i="1" lang="it-IT" sz="700">
                          <a:solidFill>
                            <a:srgbClr val="FFFFFF"/>
                          </a:solidFill>
                          <a:latin typeface="Times New Roman"/>
                          <a:ea typeface="Times New Roman"/>
                          <a:cs typeface="Times New Roman"/>
                          <a:sym typeface="Times New Roman"/>
                        </a:rPr>
                        <a:t>Obiettivi Operativi</a:t>
                      </a:r>
                      <a:endParaRPr i="1" sz="7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marR="0" rtl="0" algn="just">
                        <a:spcBef>
                          <a:spcPts val="0"/>
                        </a:spcBef>
                        <a:spcAft>
                          <a:spcPts val="0"/>
                        </a:spcAft>
                        <a:buNone/>
                      </a:pPr>
                      <a:r>
                        <a:rPr i="1" lang="it-IT" sz="700">
                          <a:solidFill>
                            <a:srgbClr val="FFFFFF"/>
                          </a:solidFill>
                          <a:latin typeface="Times New Roman"/>
                          <a:ea typeface="Times New Roman"/>
                          <a:cs typeface="Times New Roman"/>
                          <a:sym typeface="Times New Roman"/>
                        </a:rPr>
                        <a:t>Risultato O.O.</a:t>
                      </a:r>
                      <a:endParaRPr i="1" sz="7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rtl="0" algn="just">
                        <a:spcBef>
                          <a:spcPts val="0"/>
                        </a:spcBef>
                        <a:spcAft>
                          <a:spcPts val="0"/>
                        </a:spcAft>
                        <a:buNone/>
                      </a:pPr>
                      <a:r>
                        <a:rPr i="1" lang="it-IT" sz="700">
                          <a:solidFill>
                            <a:srgbClr val="FFFFFF"/>
                          </a:solidFill>
                          <a:latin typeface="Times New Roman"/>
                          <a:ea typeface="Times New Roman"/>
                          <a:cs typeface="Times New Roman"/>
                          <a:sym typeface="Times New Roman"/>
                        </a:rPr>
                        <a:t>Indicatori</a:t>
                      </a:r>
                      <a:endParaRPr i="1" sz="7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c>
                  <a:txBody>
                    <a:bodyPr/>
                    <a:lstStyle/>
                    <a:p>
                      <a:pPr indent="0" lvl="0" marL="0" rtl="0" algn="just">
                        <a:spcBef>
                          <a:spcPts val="0"/>
                        </a:spcBef>
                        <a:spcAft>
                          <a:spcPts val="0"/>
                        </a:spcAft>
                        <a:buNone/>
                      </a:pPr>
                      <a:r>
                        <a:rPr i="1" lang="it-IT" sz="700">
                          <a:solidFill>
                            <a:srgbClr val="FFFFFF"/>
                          </a:solidFill>
                          <a:latin typeface="Times New Roman"/>
                          <a:ea typeface="Times New Roman"/>
                          <a:cs typeface="Times New Roman"/>
                          <a:sym typeface="Times New Roman"/>
                        </a:rPr>
                        <a:t>Risultato</a:t>
                      </a:r>
                      <a:endParaRPr i="1" sz="700">
                        <a:solidFill>
                          <a:srgbClr val="FFFFFF"/>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2E75B5"/>
                    </a:solidFill>
                  </a:tcPr>
                </a:tc>
              </a:tr>
              <a:tr h="583375">
                <a:tc rowSpan="18">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 Mantenimento dei criteri di riconoscimento quale Organismo Pagatore, ai sensi del Reg. (UE) n. 907/14 (peso: 40%)</a:t>
                      </a:r>
                      <a:endParaRPr i="1" sz="700">
                        <a:solidFill>
                          <a:srgbClr val="333333"/>
                        </a:solidFill>
                        <a:latin typeface="Times New Roman"/>
                        <a:ea typeface="Times New Roman"/>
                        <a:cs typeface="Times New Roman"/>
                        <a:sym typeface="Times New Roman"/>
                      </a:endParaRPr>
                    </a:p>
                  </a:txBody>
                  <a:tcPr marT="76200" marB="76200" marR="76200" marL="762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18">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88,30 %</a:t>
                      </a:r>
                      <a:endParaRPr i="1" sz="700">
                        <a:solidFill>
                          <a:srgbClr val="333333"/>
                        </a:solidFill>
                        <a:latin typeface="Times New Roman"/>
                        <a:ea typeface="Times New Roman"/>
                        <a:cs typeface="Times New Roman"/>
                        <a:sym typeface="Times New Roman"/>
                      </a:endParaRPr>
                    </a:p>
                  </a:txBody>
                  <a:tcPr marT="76200" marB="76200" marR="76200" marL="762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1.1 Garantire un adeguato ambiente interno, anche con riferimento al corretto funzionamento dell’Agenzia</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(PESO 30%)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88,67</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I1.1.1: Livello di maturità complessivo dell’ARCEA, riscontrato dall’Organismo di Certificazione (PESO 100%)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88,67</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5425">
                <a:tc vMerge="1"/>
                <a:tc vMerge="1"/>
                <a:tc rowSpan="5">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1.2 Garantire la salute finanziaria dell’Agenzia</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(PESO 15%)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5">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98,99</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I1.2.1: Incidenza spesa personale sulla spesa corrente (Indicatore di equilibrio economico-finanziario) (PESO 25%)</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231150">
                <a:tc vMerge="1"/>
                <a:tc vMerge="1"/>
                <a:tc vMerge="1"/>
                <a:tc vMerge="1"/>
                <a:tc vMerge="1"/>
                <a:tc vMerge="1"/>
              </a:tr>
              <a:tr h="300200">
                <a:tc vMerge="1"/>
                <a:tc vMerge="1"/>
                <a:tc vMerge="1"/>
                <a:tc vMerge="1"/>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I1.2.2: Indicatore di realizzazione delle previsioni di competenza concernenti le entrate correnti (PESO 25%)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95,95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300200">
                <a:tc vMerge="1"/>
                <a:tc vMerge="1"/>
                <a:tc vMerge="1"/>
                <a:tc vMerge="1"/>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I1.2.3 Incidenza spese rigide (disavanzo, personale e debito) su entrate correnti; (PESO 25%)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300200">
                <a:tc vMerge="1"/>
                <a:tc vMerge="1"/>
                <a:tc vMerge="1"/>
                <a:tc vMerge="1"/>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I.1.2.4 Indicatore di smaltimento debiti commerciali Stanziamento di cassa; (PESO 25%)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46000">
                <a:tc vMerge="1"/>
                <a:tc vMerge="1"/>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1.3 Garantire l’efficienza nell_impiego delle risorse, con particolare riferimento al contenimento e alla riduzione dei costi, nonché all_ottimizzazione dei tempi dei procedimenti amministrativi (PESO 15%)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I.1.3.1 Rapporto tra costo del personale ed erogazioni complessive effettuate nell’anno in relazione ai fondi FEASR e FEAGA (PESO 50%)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297525">
                <a:tc vMerge="1"/>
                <a:tc vMerge="1"/>
                <a:tc vMerge="1"/>
                <a:tc vMerge="1"/>
                <a:tc vMerge="1"/>
                <a:tc vMerge="1"/>
              </a:tr>
              <a:tr h="369475">
                <a:tc vMerge="1"/>
                <a:tc vMerge="1"/>
                <a:tc vMerge="1"/>
                <a:tc vMerge="1"/>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I.1.3.2 Rapporto tra previsioni definitive di competenza in relazione alla missione 1 “Servizi istituzionali, generali e di gestione” ed erogazioni complessive effettuate nell’anno in relazione ai fondi FEASR e FEAGA (PESO 50%)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92025">
                <a:tc vMerge="1"/>
                <a:tc vMerge="1"/>
                <a:tc rowSpan="5">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1.4 - Garantire un’adeguata attività di controllo nel rispetto della normativa di riferimento</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(PESO 10%)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5">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93,50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I.1.4.1 Numero di Piani d’azione, definiti in fase di audit, implementati dalle Funzioni/OODD entro il termine indicato (PESO 20%)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81,25</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251525">
                <a:tc vMerge="1"/>
                <a:tc vMerge="1"/>
                <a:tc vMerge="1"/>
                <a:tc vMerge="1"/>
                <a:tc vMerge="1"/>
                <a:tc vMerge="1"/>
              </a:tr>
              <a:tr h="300200">
                <a:tc vMerge="1"/>
                <a:tc vMerge="1"/>
                <a:tc vMerge="1"/>
                <a:tc vMerge="1"/>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I.1.4.2 Numero di incontri formativi/informativi con i CAA, l’ordine degli Agronomi e degli agrotecnici (PESO 10%)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20,00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300200">
                <a:tc vMerge="1"/>
                <a:tc vMerge="1"/>
                <a:tc vMerge="1"/>
                <a:tc vMerge="1"/>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I.1.4.3 Riduzione del tasso d’errore presente nelle statistiche di controllo relative al FEASR SIGC (PESO 35%)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300200">
                <a:tc vMerge="1"/>
                <a:tc vMerge="1"/>
                <a:tc vMerge="1"/>
                <a:tc vMerge="1"/>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I.1.4.4 Riduzione del tasso d’errore presente nelle statistiche di controllo relative al FEASR NON SIGC (PESO 35%)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153400">
                <a:tc vMerge="1"/>
                <a:tc vMerge="1"/>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1.5 Garantire una comunicazione efficace anche in rapporto alla trasparenza, all_integrità ed all_anticorruzione (PESO 15%)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I.1.5.1 Percentuale di ulteriori Misure di Prevenzione della Corruzione attuate rispetto a quanto previsto nel Piano Anticorruzione (PESO 100%)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429975">
                <a:tc vMerge="1"/>
                <a:tc vMerge="1"/>
                <a:tc vMerge="1"/>
                <a:tc vMerge="1"/>
                <a:tc vMerge="1"/>
                <a:tc vMerge="1"/>
              </a:tr>
              <a:tr h="153400">
                <a:tc vMerge="1"/>
                <a:tc vMerge="1"/>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1.6 - Garantire un’adeguata attività di monitoraggio anche in rapporto alla trasparenza ed all’integrità</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(PESO 15%)</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50,00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I.1.6.1 Percentuale di raggiungimento degli indicatori connessi agli obiettivi strategici in materia di Trasparenza indicati nel Piano della Prevenzione della Corruzione e della Trasparenza pari al 100% (PESO 100%)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83,68</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429975">
                <a:tc vMerge="1"/>
                <a:tc vMerge="1"/>
                <a:tc vMerge="1"/>
                <a:tc vMerge="1"/>
                <a:tc vMerge="1"/>
                <a:tc vMerge="1"/>
              </a:tr>
              <a:tr h="5425">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2. Raggiungimento degli obiettivi di spesa previsti dai regolamenti comunitari di riferimento per i Fondi FEAGA e FEASR e perfezionamento dell’iter dei pagamenti (peso: 30%)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100,00 %</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2.1 - Implementazione delle necessarie procedure tecnico - amministrative</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(PESO 100%)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Numero di Circolari/Istruzioni Operative adottati dalle Funzioni (PESO 100%)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3">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239450">
                <a:tc vMerge="1"/>
                <a:tc vMerge="1"/>
                <a:tc vMerge="1"/>
                <a:tc vMerge="1"/>
                <a:tc vMerge="1"/>
                <a:tc vMerge="1"/>
              </a:tr>
              <a:tr h="519975">
                <a:tc vMerge="1"/>
                <a:tc vMerge="1"/>
                <a:tc vMerge="1"/>
                <a:tc vMerge="1"/>
                <a:tc vMerge="1"/>
                <a:tc vMerge="1"/>
              </a:tr>
              <a:tr h="153400">
                <a:tc rowSpan="4">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3. Valorizzazione del processo di modernizzazione e digitalizzazione dell’Agenzia anche in relazione all’introduzione di nuove forme di lavoro agile (peso: 30%)</a:t>
                      </a:r>
                      <a:endParaRPr i="1" sz="700">
                        <a:solidFill>
                          <a:srgbClr val="333333"/>
                        </a:solidFill>
                        <a:latin typeface="Times New Roman"/>
                        <a:ea typeface="Times New Roman"/>
                        <a:cs typeface="Times New Roman"/>
                        <a:sym typeface="Times New Roman"/>
                      </a:endParaRPr>
                    </a:p>
                  </a:txBody>
                  <a:tcPr marT="76200" marB="76200" marR="76200" marL="762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4">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100,00 %</a:t>
                      </a:r>
                      <a:endParaRPr i="1" sz="700">
                        <a:solidFill>
                          <a:srgbClr val="333333"/>
                        </a:solidFill>
                        <a:latin typeface="Times New Roman"/>
                        <a:ea typeface="Times New Roman"/>
                        <a:cs typeface="Times New Roman"/>
                        <a:sym typeface="Times New Roman"/>
                      </a:endParaRPr>
                    </a:p>
                  </a:txBody>
                  <a:tcPr marT="76200" marB="76200" marR="76200" marL="762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3.1 - Raggiungimento degli obiettivi previsti dal POLA (PESO 50%)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I.3.1.1 Percentuale di raggiungimento degli indicatori connessi agli obiettivi indicati nel Piano Operativo del Lavoro Agile pari al 100% (PESO 100%)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239750">
                <a:tc vMerge="1"/>
                <a:tc vMerge="1"/>
                <a:tc vMerge="1"/>
                <a:tc vMerge="1"/>
                <a:tc vMerge="1"/>
                <a:tc vMerge="1"/>
              </a:tr>
              <a:tr h="153400">
                <a:tc vMerge="1"/>
                <a:tc vMerge="1"/>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3.2 - Garantire un adeguato livello di sicurezza delle informazioni</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(PESO 50%)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76200" marB="76200" marR="76200" marL="762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I.3.2.1 Grado di maturità riscontrato dall’Organismo di Certificazione &gt;= 3 (PESO 100%)</a:t>
                      </a:r>
                      <a:endParaRPr i="1" sz="700">
                        <a:solidFill>
                          <a:srgbClr val="333333"/>
                        </a:solidFill>
                        <a:latin typeface="Times New Roman"/>
                        <a:ea typeface="Times New Roman"/>
                        <a:cs typeface="Times New Roman"/>
                        <a:sym typeface="Times New Roman"/>
                      </a:endParaRPr>
                    </a:p>
                  </a:txBody>
                  <a:tcPr marT="63500" marB="63500" marR="63500" marL="6350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c rowSpan="2">
                  <a:txBody>
                    <a:bodyPr/>
                    <a:lstStyle/>
                    <a:p>
                      <a:pPr indent="0" lvl="0" marL="0" rtl="0" algn="just">
                        <a:spcBef>
                          <a:spcPts val="0"/>
                        </a:spcBef>
                        <a:spcAft>
                          <a:spcPts val="0"/>
                        </a:spcAft>
                        <a:buNone/>
                      </a:pPr>
                      <a:r>
                        <a:t/>
                      </a:r>
                      <a:endParaRPr i="1" sz="700">
                        <a:solidFill>
                          <a:srgbClr val="333333"/>
                        </a:solidFill>
                        <a:latin typeface="Times New Roman"/>
                        <a:ea typeface="Times New Roman"/>
                        <a:cs typeface="Times New Roman"/>
                        <a:sym typeface="Times New Roman"/>
                      </a:endParaRPr>
                    </a:p>
                    <a:p>
                      <a:pPr indent="0" lvl="0" marL="0" rtl="0" algn="just">
                        <a:spcBef>
                          <a:spcPts val="0"/>
                        </a:spcBef>
                        <a:spcAft>
                          <a:spcPts val="0"/>
                        </a:spcAft>
                        <a:buNone/>
                      </a:pPr>
                      <a:r>
                        <a:rPr i="1" lang="it-IT" sz="700">
                          <a:solidFill>
                            <a:srgbClr val="333333"/>
                          </a:solidFill>
                          <a:latin typeface="Times New Roman"/>
                          <a:ea typeface="Times New Roman"/>
                          <a:cs typeface="Times New Roman"/>
                          <a:sym typeface="Times New Roman"/>
                        </a:rPr>
                        <a:t>100,00</a:t>
                      </a:r>
                      <a:endParaRPr i="1" sz="700">
                        <a:solidFill>
                          <a:srgbClr val="333333"/>
                        </a:solidFill>
                        <a:latin typeface="Times New Roman"/>
                        <a:ea typeface="Times New Roman"/>
                        <a:cs typeface="Times New Roman"/>
                        <a:sym typeface="Times New Roman"/>
                      </a:endParaRPr>
                    </a:p>
                  </a:txBody>
                  <a:tcPr marT="63500" marB="63500" marR="63500" marL="6350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BDD7EE"/>
                    </a:solidFill>
                  </a:tcPr>
                </a:tc>
              </a:tr>
              <a:tr h="332675">
                <a:tc vMerge="1"/>
                <a:tc vMerge="1"/>
                <a:tc vMerge="1"/>
                <a:tc vMerge="1"/>
                <a:tc vMerge="1"/>
                <a:tc vMerge="1"/>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11" name="Google Shape;511;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512" name="Google Shape;512;p22"/>
          <p:cNvGraphicFramePr/>
          <p:nvPr/>
        </p:nvGraphicFramePr>
        <p:xfrm>
          <a:off x="251519" y="1268758"/>
          <a:ext cx="3000000" cy="3000000"/>
        </p:xfrm>
        <a:graphic>
          <a:graphicData uri="http://schemas.openxmlformats.org/drawingml/2006/table">
            <a:tbl>
              <a:tblPr bandRow="1" firstCol="1" firstRow="1">
                <a:noFill/>
                <a:tableStyleId>{A0885B66-E7E6-4679-BDE2-9501DA5D95D2}</a:tableStyleId>
              </a:tblPr>
              <a:tblGrid>
                <a:gridCol w="1330050"/>
                <a:gridCol w="1330050"/>
                <a:gridCol w="1402075"/>
                <a:gridCol w="1268550"/>
                <a:gridCol w="1899325"/>
                <a:gridCol w="1554950"/>
              </a:tblGrid>
              <a:tr h="2775575">
                <a:tc>
                  <a:txBody>
                    <a:bodyPr/>
                    <a:lstStyle/>
                    <a:p>
                      <a:pPr indent="0" lvl="0" marL="0" marR="0" rtl="0" algn="ctr">
                        <a:lnSpc>
                          <a:spcPct val="107000"/>
                        </a:lnSpc>
                        <a:spcBef>
                          <a:spcPts val="0"/>
                        </a:spcBef>
                        <a:spcAft>
                          <a:spcPts val="0"/>
                        </a:spcAft>
                        <a:buClr>
                          <a:srgbClr val="000000"/>
                        </a:buClr>
                        <a:buSzPts val="1800"/>
                        <a:buFont typeface="Arial"/>
                        <a:buNone/>
                      </a:pPr>
                      <a:r>
                        <a:rPr lang="it-IT" sz="1800" u="none" cap="none" strike="noStrike"/>
                        <a:t>OBIETTIVO STRATEGICO</a:t>
                      </a:r>
                      <a:endParaRPr sz="18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800"/>
                        <a:buFont typeface="Arial"/>
                        <a:buNone/>
                      </a:pPr>
                      <a:r>
                        <a:rPr lang="it-IT" sz="1800" u="none" cap="none" strike="noStrike"/>
                        <a:t>PESO OBIETTIVO STRATEGICO</a:t>
                      </a:r>
                      <a:endParaRPr sz="18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800"/>
                        <a:buFont typeface="Arial"/>
                        <a:buNone/>
                      </a:pPr>
                      <a:r>
                        <a:rPr lang="it-IT" sz="1800" u="none" cap="none" strike="noStrike"/>
                        <a:t>RAPPORTO TRA VALORE CONSEGUITO E TARGET PER L’INDICATORE DI IMPATTO</a:t>
                      </a:r>
                      <a:endParaRPr sz="18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800"/>
                        <a:buFont typeface="Arial"/>
                        <a:buNone/>
                      </a:pPr>
                      <a:r>
                        <a:rPr lang="it-IT" sz="1800" u="none" cap="none" strike="noStrike"/>
                        <a:t>MEDIA PONDERATA OBIETTIVI OPERATIVI</a:t>
                      </a:r>
                      <a:endParaRPr sz="1800" u="none" cap="none" strike="noStrike">
                        <a:latin typeface="Times New Roman"/>
                        <a:ea typeface="Times New Roman"/>
                        <a:cs typeface="Times New Roman"/>
                        <a:sym typeface="Times New Roman"/>
                      </a:endParaRPr>
                    </a:p>
                  </a:txBody>
                  <a:tcPr marT="0" marB="0" marR="44450" marL="44450" anchor="ctr">
                    <a:lnB cap="flat" cmpd="sng" w="12700">
                      <a:solidFill>
                        <a:srgbClr val="FFFFFF"/>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800"/>
                        <a:buFont typeface="Arial"/>
                        <a:buNone/>
                      </a:pPr>
                      <a:r>
                        <a:rPr lang="it-IT" sz="1800" u="none" cap="none" strike="noStrike"/>
                        <a:t>% RAGGIUNGIMENTO OBIETTIVO STRATEGICO</a:t>
                      </a:r>
                      <a:endParaRPr sz="1800" u="none" cap="none" strike="noStrike">
                        <a:latin typeface="Times New Roman"/>
                        <a:ea typeface="Times New Roman"/>
                        <a:cs typeface="Times New Roman"/>
                        <a:sym typeface="Times New Roman"/>
                      </a:endParaRPr>
                    </a:p>
                  </a:txBody>
                  <a:tcPr marT="0" marB="0" marR="44450" marL="44450" anchor="ctr">
                    <a:lnB cap="flat" cmpd="sng" w="12700">
                      <a:solidFill>
                        <a:srgbClr val="FFFFFF"/>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800"/>
                        <a:buFont typeface="Arial"/>
                        <a:buNone/>
                      </a:pPr>
                      <a:r>
                        <a:rPr lang="it-IT" sz="1800" u="none" cap="none" strike="noStrike"/>
                        <a:t>INDICATORE SINTETICO DI PERFORMANCE GENERALE</a:t>
                      </a:r>
                      <a:endParaRPr sz="1800" u="none" cap="none" strike="noStrike">
                        <a:latin typeface="Times New Roman"/>
                        <a:ea typeface="Times New Roman"/>
                        <a:cs typeface="Times New Roman"/>
                        <a:sym typeface="Times New Roman"/>
                      </a:endParaRPr>
                    </a:p>
                  </a:txBody>
                  <a:tcPr marT="0" marB="0" marR="44450" marL="44450" anchor="ctr">
                    <a:lnB cap="flat" cmpd="sng" w="12700">
                      <a:solidFill>
                        <a:srgbClr val="FFFFFF"/>
                      </a:solidFill>
                      <a:prstDash val="solid"/>
                      <a:round/>
                      <a:headEnd len="sm" w="sm" type="none"/>
                      <a:tailEnd len="sm" w="sm" type="none"/>
                    </a:lnB>
                  </a:tcPr>
                </a:tc>
              </a:tr>
              <a:tr h="346950">
                <a:tc>
                  <a:txBody>
                    <a:bodyPr/>
                    <a:lstStyle/>
                    <a:p>
                      <a:pPr indent="0" lvl="0" marL="0" marR="0" rtl="0" algn="ctr">
                        <a:lnSpc>
                          <a:spcPct val="115000"/>
                        </a:lnSpc>
                        <a:spcBef>
                          <a:spcPts val="0"/>
                        </a:spcBef>
                        <a:spcAft>
                          <a:spcPts val="0"/>
                        </a:spcAft>
                        <a:buClr>
                          <a:srgbClr val="000000"/>
                        </a:buClr>
                        <a:buSzPts val="1600"/>
                        <a:buFont typeface="Arial"/>
                        <a:buNone/>
                      </a:pPr>
                      <a:r>
                        <a:rPr b="1" lang="it-IT" sz="1600" u="none" cap="none" strike="noStrike">
                          <a:solidFill>
                            <a:schemeClr val="dk1"/>
                          </a:solidFill>
                          <a:latin typeface="Times New Roman"/>
                          <a:ea typeface="Times New Roman"/>
                          <a:cs typeface="Times New Roman"/>
                          <a:sym typeface="Times New Roman"/>
                        </a:rPr>
                        <a:t>OS1</a:t>
                      </a:r>
                      <a:endParaRPr sz="1600" u="none" cap="none" strike="noStrike">
                        <a:solidFill>
                          <a:schemeClr val="dk1"/>
                        </a:solidFill>
                        <a:latin typeface="Times New Roman"/>
                        <a:ea typeface="Times New Roman"/>
                        <a:cs typeface="Times New Roman"/>
                        <a:sym typeface="Times New Roman"/>
                      </a:endParaRPr>
                    </a:p>
                  </a:txBody>
                  <a:tcPr marT="0" marB="0" marR="68575" marL="68575"/>
                </a:tc>
                <a:tc>
                  <a:txBody>
                    <a:bodyPr/>
                    <a:lstStyle/>
                    <a:p>
                      <a:pPr indent="0" lvl="0" marL="0" marR="0" rtl="0" algn="ctr">
                        <a:lnSpc>
                          <a:spcPct val="115000"/>
                        </a:lnSpc>
                        <a:spcBef>
                          <a:spcPts val="0"/>
                        </a:spcBef>
                        <a:spcAft>
                          <a:spcPts val="0"/>
                        </a:spcAft>
                        <a:buClr>
                          <a:srgbClr val="000000"/>
                        </a:buClr>
                        <a:buSzPts val="1600"/>
                        <a:buFont typeface="Arial"/>
                        <a:buNone/>
                      </a:pPr>
                      <a:r>
                        <a:rPr b="0" lang="it-IT" sz="1600" u="none" cap="none" strike="noStrike">
                          <a:solidFill>
                            <a:schemeClr val="dk1"/>
                          </a:solidFill>
                          <a:latin typeface="Times New Roman"/>
                          <a:ea typeface="Times New Roman"/>
                          <a:cs typeface="Times New Roman"/>
                          <a:sym typeface="Times New Roman"/>
                        </a:rPr>
                        <a:t>40</a:t>
                      </a:r>
                      <a:endParaRPr sz="1400" u="none" cap="none" strike="noStrike"/>
                    </a:p>
                  </a:txBody>
                  <a:tcPr marT="0" marB="0" marR="68575" marL="68575"/>
                </a:tc>
                <a:tc>
                  <a:txBody>
                    <a:bodyPr/>
                    <a:lstStyle/>
                    <a:p>
                      <a:pPr indent="0" lvl="0" marL="0" marR="0" rtl="0" algn="ctr">
                        <a:lnSpc>
                          <a:spcPct val="115000"/>
                        </a:lnSpc>
                        <a:spcBef>
                          <a:spcPts val="0"/>
                        </a:spcBef>
                        <a:spcAft>
                          <a:spcPts val="0"/>
                        </a:spcAft>
                        <a:buClr>
                          <a:srgbClr val="000000"/>
                        </a:buClr>
                        <a:buSzPts val="1600"/>
                        <a:buFont typeface="Arial"/>
                        <a:buNone/>
                      </a:pPr>
                      <a:r>
                        <a:rPr b="0" lang="it-IT" sz="1600" u="none" cap="none" strike="noStrike">
                          <a:solidFill>
                            <a:schemeClr val="dk1"/>
                          </a:solidFill>
                          <a:latin typeface="Times New Roman"/>
                          <a:ea typeface="Times New Roman"/>
                          <a:cs typeface="Times New Roman"/>
                          <a:sym typeface="Times New Roman"/>
                        </a:rPr>
                        <a:t>100,00 %</a:t>
                      </a:r>
                      <a:endParaRPr sz="1400" u="none" cap="none" strike="noStrike"/>
                    </a:p>
                  </a:txBody>
                  <a:tcPr marT="0" marB="0" marR="68575" marL="68575">
                    <a:lnR cap="flat" cmpd="sng" w="12700">
                      <a:solidFill>
                        <a:srgbClr val="FFFFFF"/>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i="1" lang="it-IT" sz="800">
                          <a:solidFill>
                            <a:srgbClr val="333333"/>
                          </a:solidFill>
                          <a:latin typeface="Times New Roman"/>
                          <a:ea typeface="Times New Roman"/>
                          <a:cs typeface="Times New Roman"/>
                          <a:sym typeface="Times New Roman"/>
                        </a:rPr>
                        <a:t>88,30</a:t>
                      </a:r>
                      <a:endParaRPr i="1" sz="800">
                        <a:solidFill>
                          <a:srgbClr val="333333"/>
                        </a:solidFill>
                        <a:latin typeface="Times New Roman"/>
                        <a:ea typeface="Times New Roman"/>
                        <a:cs typeface="Times New Roman"/>
                        <a:sym typeface="Times New Roman"/>
                      </a:endParaRPr>
                    </a:p>
                  </a:txBody>
                  <a:tcPr marT="50800" marB="50800" marR="50800" marL="508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a:txBody>
                    <a:bodyPr/>
                    <a:lstStyle/>
                    <a:p>
                      <a:pPr indent="0" lvl="0" marL="0" rtl="0" algn="ctr">
                        <a:lnSpc>
                          <a:spcPct val="115000"/>
                        </a:lnSpc>
                        <a:spcBef>
                          <a:spcPts val="0"/>
                        </a:spcBef>
                        <a:spcAft>
                          <a:spcPts val="0"/>
                        </a:spcAft>
                        <a:buNone/>
                      </a:pPr>
                      <a:r>
                        <a:rPr i="1" lang="it-IT" sz="800">
                          <a:solidFill>
                            <a:srgbClr val="333333"/>
                          </a:solidFill>
                          <a:latin typeface="Times New Roman"/>
                          <a:ea typeface="Times New Roman"/>
                          <a:cs typeface="Times New Roman"/>
                          <a:sym typeface="Times New Roman"/>
                        </a:rPr>
                        <a:t>96,41</a:t>
                      </a:r>
                      <a:endParaRPr i="1" sz="800">
                        <a:solidFill>
                          <a:srgbClr val="333333"/>
                        </a:solidFill>
                        <a:latin typeface="Times New Roman"/>
                        <a:ea typeface="Times New Roman"/>
                        <a:cs typeface="Times New Roman"/>
                        <a:sym typeface="Times New Roman"/>
                      </a:endParaRPr>
                    </a:p>
                  </a:txBody>
                  <a:tcPr marT="50800" marB="50800" marR="50800" marL="508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rowSpan="3">
                  <a:txBody>
                    <a:bodyPr/>
                    <a:lstStyle/>
                    <a:p>
                      <a:pPr indent="0" lvl="0" marL="0" rtl="0" algn="ctr">
                        <a:lnSpc>
                          <a:spcPct val="115000"/>
                        </a:lnSpc>
                        <a:spcBef>
                          <a:spcPts val="0"/>
                        </a:spcBef>
                        <a:spcAft>
                          <a:spcPts val="0"/>
                        </a:spcAft>
                        <a:buNone/>
                      </a:pPr>
                      <a:r>
                        <a:rPr b="1" lang="it-IT" sz="2600">
                          <a:solidFill>
                            <a:srgbClr val="2E75B5"/>
                          </a:solidFill>
                          <a:latin typeface="Times New Roman"/>
                          <a:ea typeface="Times New Roman"/>
                          <a:cs typeface="Times New Roman"/>
                          <a:sym typeface="Times New Roman"/>
                        </a:rPr>
                        <a:t>98,57</a:t>
                      </a:r>
                      <a:endParaRPr b="1" sz="2600">
                        <a:solidFill>
                          <a:srgbClr val="2E75B5"/>
                        </a:solidFill>
                        <a:latin typeface="Times New Roman"/>
                        <a:ea typeface="Times New Roman"/>
                        <a:cs typeface="Times New Roman"/>
                        <a:sym typeface="Times New Roman"/>
                      </a:endParaRPr>
                    </a:p>
                  </a:txBody>
                  <a:tcPr marT="0" marB="0" marR="73025" marL="730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r>
              <a:tr h="346950">
                <a:tc>
                  <a:txBody>
                    <a:bodyPr/>
                    <a:lstStyle/>
                    <a:p>
                      <a:pPr indent="0" lvl="0" marL="0" marR="0" rtl="0" algn="ctr">
                        <a:lnSpc>
                          <a:spcPct val="115000"/>
                        </a:lnSpc>
                        <a:spcBef>
                          <a:spcPts val="0"/>
                        </a:spcBef>
                        <a:spcAft>
                          <a:spcPts val="0"/>
                        </a:spcAft>
                        <a:buClr>
                          <a:srgbClr val="000000"/>
                        </a:buClr>
                        <a:buSzPts val="1600"/>
                        <a:buFont typeface="Arial"/>
                        <a:buNone/>
                      </a:pPr>
                      <a:r>
                        <a:rPr b="1" lang="it-IT" sz="1600" u="none" cap="none" strike="noStrike">
                          <a:solidFill>
                            <a:schemeClr val="dk1"/>
                          </a:solidFill>
                          <a:latin typeface="Times New Roman"/>
                          <a:ea typeface="Times New Roman"/>
                          <a:cs typeface="Times New Roman"/>
                          <a:sym typeface="Times New Roman"/>
                        </a:rPr>
                        <a:t>OS2</a:t>
                      </a:r>
                      <a:endParaRPr sz="1600" u="none" cap="none" strike="noStrike">
                        <a:solidFill>
                          <a:schemeClr val="dk1"/>
                        </a:solidFill>
                        <a:latin typeface="Times New Roman"/>
                        <a:ea typeface="Times New Roman"/>
                        <a:cs typeface="Times New Roman"/>
                        <a:sym typeface="Times New Roman"/>
                      </a:endParaRPr>
                    </a:p>
                  </a:txBody>
                  <a:tcPr marT="0" marB="0" marR="68575" marL="68575"/>
                </a:tc>
                <a:tc>
                  <a:txBody>
                    <a:bodyPr/>
                    <a:lstStyle/>
                    <a:p>
                      <a:pPr indent="0" lvl="0" marL="0" marR="0" rtl="0" algn="ctr">
                        <a:lnSpc>
                          <a:spcPct val="115000"/>
                        </a:lnSpc>
                        <a:spcBef>
                          <a:spcPts val="0"/>
                        </a:spcBef>
                        <a:spcAft>
                          <a:spcPts val="0"/>
                        </a:spcAft>
                        <a:buClr>
                          <a:srgbClr val="000000"/>
                        </a:buClr>
                        <a:buSzPts val="1600"/>
                        <a:buFont typeface="Arial"/>
                        <a:buNone/>
                      </a:pPr>
                      <a:r>
                        <a:rPr lang="it-IT" sz="1600" u="none" cap="none" strike="noStrike">
                          <a:solidFill>
                            <a:schemeClr val="dk1"/>
                          </a:solidFill>
                          <a:latin typeface="Times New Roman"/>
                          <a:ea typeface="Times New Roman"/>
                          <a:cs typeface="Times New Roman"/>
                          <a:sym typeface="Times New Roman"/>
                        </a:rPr>
                        <a:t>30</a:t>
                      </a:r>
                      <a:endParaRPr sz="1400" u="none" cap="none" strike="noStrike"/>
                    </a:p>
                  </a:txBody>
                  <a:tcPr marT="0" marB="0" marR="68575" marL="68575"/>
                </a:tc>
                <a:tc>
                  <a:txBody>
                    <a:bodyPr/>
                    <a:lstStyle/>
                    <a:p>
                      <a:pPr indent="0" lvl="0" marL="0" marR="0" rtl="0" algn="ctr">
                        <a:lnSpc>
                          <a:spcPct val="115000"/>
                        </a:lnSpc>
                        <a:spcBef>
                          <a:spcPts val="0"/>
                        </a:spcBef>
                        <a:spcAft>
                          <a:spcPts val="0"/>
                        </a:spcAft>
                        <a:buClr>
                          <a:srgbClr val="000000"/>
                        </a:buClr>
                        <a:buSzPts val="1600"/>
                        <a:buFont typeface="Arial"/>
                        <a:buNone/>
                      </a:pPr>
                      <a:r>
                        <a:rPr lang="it-IT" sz="1600" u="none" cap="none" strike="noStrike">
                          <a:solidFill>
                            <a:schemeClr val="dk1"/>
                          </a:solidFill>
                          <a:latin typeface="Times New Roman"/>
                          <a:ea typeface="Times New Roman"/>
                          <a:cs typeface="Times New Roman"/>
                          <a:sym typeface="Times New Roman"/>
                        </a:rPr>
                        <a:t>100,00 %</a:t>
                      </a:r>
                      <a:endParaRPr sz="1400" u="none" cap="none" strike="noStrike"/>
                    </a:p>
                  </a:txBody>
                  <a:tcPr marT="0" marB="0" marR="68575" marL="68575">
                    <a:lnR cap="flat" cmpd="sng" w="12700">
                      <a:solidFill>
                        <a:srgbClr val="FFFFFF"/>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50800" marB="50800" marR="50800" marL="508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a:txBody>
                    <a:bodyPr/>
                    <a:lstStyle/>
                    <a:p>
                      <a:pPr indent="0" lvl="0" marL="0" rtl="0" algn="ctr">
                        <a:lnSpc>
                          <a:spcPct val="115000"/>
                        </a:lnSpc>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50800" marB="50800" marR="50800" marL="508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vMerge="1"/>
              </a:tr>
              <a:tr h="346950">
                <a:tc>
                  <a:txBody>
                    <a:bodyPr/>
                    <a:lstStyle/>
                    <a:p>
                      <a:pPr indent="0" lvl="0" marL="0" marR="0" rtl="0" algn="ctr">
                        <a:lnSpc>
                          <a:spcPct val="115000"/>
                        </a:lnSpc>
                        <a:spcBef>
                          <a:spcPts val="0"/>
                        </a:spcBef>
                        <a:spcAft>
                          <a:spcPts val="0"/>
                        </a:spcAft>
                        <a:buClr>
                          <a:srgbClr val="000000"/>
                        </a:buClr>
                        <a:buSzPts val="1600"/>
                        <a:buFont typeface="Arial"/>
                        <a:buNone/>
                      </a:pPr>
                      <a:r>
                        <a:rPr b="1" lang="it-IT" sz="1600" u="none" cap="none" strike="noStrike">
                          <a:solidFill>
                            <a:schemeClr val="dk1"/>
                          </a:solidFill>
                          <a:latin typeface="Times New Roman"/>
                          <a:ea typeface="Times New Roman"/>
                          <a:cs typeface="Times New Roman"/>
                          <a:sym typeface="Times New Roman"/>
                        </a:rPr>
                        <a:t>OS3</a:t>
                      </a:r>
                      <a:endParaRPr sz="1600" u="none" cap="none" strike="noStrike">
                        <a:solidFill>
                          <a:schemeClr val="dk1"/>
                        </a:solidFill>
                        <a:latin typeface="Times New Roman"/>
                        <a:ea typeface="Times New Roman"/>
                        <a:cs typeface="Times New Roman"/>
                        <a:sym typeface="Times New Roman"/>
                      </a:endParaRPr>
                    </a:p>
                  </a:txBody>
                  <a:tcPr marT="0" marB="0" marR="68575" marL="68575"/>
                </a:tc>
                <a:tc>
                  <a:txBody>
                    <a:bodyPr/>
                    <a:lstStyle/>
                    <a:p>
                      <a:pPr indent="0" lvl="0" marL="0" marR="0" rtl="0" algn="ctr">
                        <a:lnSpc>
                          <a:spcPct val="115000"/>
                        </a:lnSpc>
                        <a:spcBef>
                          <a:spcPts val="0"/>
                        </a:spcBef>
                        <a:spcAft>
                          <a:spcPts val="0"/>
                        </a:spcAft>
                        <a:buClr>
                          <a:srgbClr val="000000"/>
                        </a:buClr>
                        <a:buSzPts val="1600"/>
                        <a:buFont typeface="Arial"/>
                        <a:buNone/>
                      </a:pPr>
                      <a:r>
                        <a:rPr lang="it-IT" sz="1600" u="none" cap="none" strike="noStrike">
                          <a:solidFill>
                            <a:schemeClr val="dk1"/>
                          </a:solidFill>
                          <a:latin typeface="Times New Roman"/>
                          <a:ea typeface="Times New Roman"/>
                          <a:cs typeface="Times New Roman"/>
                          <a:sym typeface="Times New Roman"/>
                        </a:rPr>
                        <a:t>30</a:t>
                      </a:r>
                      <a:endParaRPr sz="1400" u="none" cap="none" strike="noStrike"/>
                    </a:p>
                  </a:txBody>
                  <a:tcPr marT="0" marB="0" marR="68575" marL="68575"/>
                </a:tc>
                <a:tc>
                  <a:txBody>
                    <a:bodyPr/>
                    <a:lstStyle/>
                    <a:p>
                      <a:pPr indent="0" lvl="0" marL="0" marR="0" rtl="0" algn="ctr">
                        <a:lnSpc>
                          <a:spcPct val="115000"/>
                        </a:lnSpc>
                        <a:spcBef>
                          <a:spcPts val="0"/>
                        </a:spcBef>
                        <a:spcAft>
                          <a:spcPts val="0"/>
                        </a:spcAft>
                        <a:buClr>
                          <a:srgbClr val="000000"/>
                        </a:buClr>
                        <a:buSzPts val="1600"/>
                        <a:buFont typeface="Arial"/>
                        <a:buNone/>
                      </a:pPr>
                      <a:r>
                        <a:rPr lang="it-IT" sz="1600" u="none" cap="none" strike="noStrike">
                          <a:solidFill>
                            <a:schemeClr val="dk1"/>
                          </a:solidFill>
                          <a:latin typeface="Times New Roman"/>
                          <a:ea typeface="Times New Roman"/>
                          <a:cs typeface="Times New Roman"/>
                          <a:sym typeface="Times New Roman"/>
                        </a:rPr>
                        <a:t>100,00 %</a:t>
                      </a:r>
                      <a:endParaRPr sz="1400" u="none" cap="none" strike="noStrike"/>
                    </a:p>
                  </a:txBody>
                  <a:tcPr marT="0" marB="0" marR="68575" marL="68575">
                    <a:lnR cap="flat" cmpd="sng" w="12700">
                      <a:solidFill>
                        <a:srgbClr val="FFFFFF"/>
                      </a:solidFill>
                      <a:prstDash val="solid"/>
                      <a:round/>
                      <a:headEnd len="sm" w="sm" type="none"/>
                      <a:tailEnd len="sm" w="sm" type="none"/>
                    </a:lnR>
                  </a:tcPr>
                </a:tc>
                <a:tc>
                  <a:txBody>
                    <a:bodyPr/>
                    <a:lstStyle/>
                    <a:p>
                      <a:pPr indent="0" lvl="0" marL="0" rtl="0" algn="ctr">
                        <a:lnSpc>
                          <a:spcPct val="115000"/>
                        </a:lnSpc>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50800" marB="50800" marR="50800" marL="508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a:txBody>
                    <a:bodyPr/>
                    <a:lstStyle/>
                    <a:p>
                      <a:pPr indent="0" lvl="0" marL="0" rtl="0" algn="ctr">
                        <a:lnSpc>
                          <a:spcPct val="115000"/>
                        </a:lnSpc>
                        <a:spcBef>
                          <a:spcPts val="0"/>
                        </a:spcBef>
                        <a:spcAft>
                          <a:spcPts val="0"/>
                        </a:spcAft>
                        <a:buNone/>
                      </a:pPr>
                      <a:r>
                        <a:rPr i="1" lang="it-IT" sz="800">
                          <a:solidFill>
                            <a:srgbClr val="333333"/>
                          </a:solidFill>
                          <a:latin typeface="Times New Roman"/>
                          <a:ea typeface="Times New Roman"/>
                          <a:cs typeface="Times New Roman"/>
                          <a:sym typeface="Times New Roman"/>
                        </a:rPr>
                        <a:t>100,00</a:t>
                      </a:r>
                      <a:endParaRPr i="1" sz="800">
                        <a:solidFill>
                          <a:srgbClr val="333333"/>
                        </a:solidFill>
                        <a:latin typeface="Times New Roman"/>
                        <a:ea typeface="Times New Roman"/>
                        <a:cs typeface="Times New Roman"/>
                        <a:sym typeface="Times New Roman"/>
                      </a:endParaRPr>
                    </a:p>
                  </a:txBody>
                  <a:tcPr marT="50800" marB="50800" marR="50800" marL="508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vMerge="1"/>
              </a:tr>
            </a:tbl>
          </a:graphicData>
        </a:graphic>
      </p:graphicFrame>
      <p:sp>
        <p:nvSpPr>
          <p:cNvPr id="513" name="Google Shape;513;p22"/>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342900" lvl="0" marL="342900" rtl="0" algn="ctr">
              <a:lnSpc>
                <a:spcPct val="100000"/>
              </a:lnSpc>
              <a:spcBef>
                <a:spcPts val="0"/>
              </a:spcBef>
              <a:spcAft>
                <a:spcPts val="0"/>
              </a:spcAft>
              <a:buClr>
                <a:srgbClr val="1F497D"/>
              </a:buClr>
              <a:buSzPts val="3200"/>
              <a:buChar char="•"/>
            </a:pPr>
            <a:r>
              <a:rPr b="1" lang="it-IT">
                <a:solidFill>
                  <a:srgbClr val="1F497D"/>
                </a:solidFill>
              </a:rPr>
              <a:t>La performance di Ente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grpSp>
        <p:nvGrpSpPr>
          <p:cNvPr id="518" name="Google Shape;518;p23"/>
          <p:cNvGrpSpPr/>
          <p:nvPr/>
        </p:nvGrpSpPr>
        <p:grpSpPr>
          <a:xfrm>
            <a:off x="107504" y="965839"/>
            <a:ext cx="8928992" cy="4206241"/>
            <a:chOff x="0" y="57119"/>
            <a:chExt cx="8928992" cy="4206241"/>
          </a:xfrm>
        </p:grpSpPr>
        <p:sp>
          <p:nvSpPr>
            <p:cNvPr id="519" name="Google Shape;519;p23"/>
            <p:cNvSpPr/>
            <p:nvPr/>
          </p:nvSpPr>
          <p:spPr>
            <a:xfrm>
              <a:off x="0" y="57119"/>
              <a:ext cx="8928992" cy="76752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20" name="Google Shape;520;p23"/>
            <p:cNvSpPr txBox="1"/>
            <p:nvPr/>
          </p:nvSpPr>
          <p:spPr>
            <a:xfrm>
              <a:off x="37467" y="94586"/>
              <a:ext cx="8854058" cy="692586"/>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Times New Roman"/>
                <a:buNone/>
              </a:pPr>
              <a:r>
                <a:rPr b="0" i="0" lang="it-IT" sz="3200" u="none" cap="none" strike="noStrike">
                  <a:solidFill>
                    <a:schemeClr val="dk1"/>
                  </a:solidFill>
                  <a:latin typeface="Times New Roman"/>
                  <a:ea typeface="Times New Roman"/>
                  <a:cs typeface="Times New Roman"/>
                  <a:sym typeface="Times New Roman"/>
                </a:rPr>
                <a:t>Flusso Pagamenti FEASR e FEAGA</a:t>
              </a:r>
              <a:endParaRPr b="0" i="0" sz="3200" u="none" cap="none" strike="noStrike">
                <a:solidFill>
                  <a:schemeClr val="dk1"/>
                </a:solidFill>
                <a:latin typeface="Times New Roman"/>
                <a:ea typeface="Times New Roman"/>
                <a:cs typeface="Times New Roman"/>
                <a:sym typeface="Times New Roman"/>
              </a:endParaRPr>
            </a:p>
          </p:txBody>
        </p:sp>
        <p:sp>
          <p:nvSpPr>
            <p:cNvPr id="521" name="Google Shape;521;p23"/>
            <p:cNvSpPr/>
            <p:nvPr/>
          </p:nvSpPr>
          <p:spPr>
            <a:xfrm>
              <a:off x="0" y="916799"/>
              <a:ext cx="8928992" cy="76752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22" name="Google Shape;522;p23"/>
            <p:cNvSpPr txBox="1"/>
            <p:nvPr/>
          </p:nvSpPr>
          <p:spPr>
            <a:xfrm>
              <a:off x="37467" y="954266"/>
              <a:ext cx="8854058" cy="692586"/>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Times New Roman"/>
                <a:buNone/>
              </a:pPr>
              <a:r>
                <a:rPr b="0" i="0" lang="it-IT" sz="3200" u="none" cap="none" strike="noStrike">
                  <a:solidFill>
                    <a:schemeClr val="dk1"/>
                  </a:solidFill>
                  <a:latin typeface="Times New Roman"/>
                  <a:ea typeface="Times New Roman"/>
                  <a:cs typeface="Times New Roman"/>
                  <a:sym typeface="Times New Roman"/>
                </a:rPr>
                <a:t>Istruttoria Informatizzata</a:t>
              </a:r>
              <a:endParaRPr b="0" i="0" sz="1400" u="none" cap="none" strike="noStrike">
                <a:solidFill>
                  <a:schemeClr val="dk1"/>
                </a:solidFill>
                <a:latin typeface="Arial"/>
                <a:ea typeface="Arial"/>
                <a:cs typeface="Arial"/>
                <a:sym typeface="Arial"/>
              </a:endParaRPr>
            </a:p>
          </p:txBody>
        </p:sp>
        <p:sp>
          <p:nvSpPr>
            <p:cNvPr id="523" name="Google Shape;523;p23"/>
            <p:cNvSpPr/>
            <p:nvPr/>
          </p:nvSpPr>
          <p:spPr>
            <a:xfrm>
              <a:off x="0" y="1776479"/>
              <a:ext cx="8928992" cy="76752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24" name="Google Shape;524;p23"/>
            <p:cNvSpPr txBox="1"/>
            <p:nvPr/>
          </p:nvSpPr>
          <p:spPr>
            <a:xfrm>
              <a:off x="37467" y="1813946"/>
              <a:ext cx="8854058" cy="692586"/>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Times New Roman"/>
                <a:buNone/>
              </a:pPr>
              <a:r>
                <a:rPr b="0" i="0" lang="it-IT" sz="3200" u="none" cap="none" strike="noStrike">
                  <a:solidFill>
                    <a:schemeClr val="dk1"/>
                  </a:solidFill>
                  <a:latin typeface="Times New Roman"/>
                  <a:ea typeface="Times New Roman"/>
                  <a:cs typeface="Times New Roman"/>
                  <a:sym typeface="Times New Roman"/>
                </a:rPr>
                <a:t>Il Sistema dei controlli</a:t>
              </a:r>
              <a:endParaRPr b="0" i="0" sz="1400" u="none" cap="none" strike="noStrike">
                <a:solidFill>
                  <a:schemeClr val="dk1"/>
                </a:solidFill>
                <a:latin typeface="Arial"/>
                <a:ea typeface="Arial"/>
                <a:cs typeface="Arial"/>
                <a:sym typeface="Arial"/>
              </a:endParaRPr>
            </a:p>
          </p:txBody>
        </p:sp>
        <p:sp>
          <p:nvSpPr>
            <p:cNvPr id="525" name="Google Shape;525;p23"/>
            <p:cNvSpPr/>
            <p:nvPr/>
          </p:nvSpPr>
          <p:spPr>
            <a:xfrm>
              <a:off x="0" y="2636159"/>
              <a:ext cx="8928992" cy="76752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26" name="Google Shape;526;p23"/>
            <p:cNvSpPr txBox="1"/>
            <p:nvPr/>
          </p:nvSpPr>
          <p:spPr>
            <a:xfrm>
              <a:off x="37467" y="2673626"/>
              <a:ext cx="8854058" cy="692586"/>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Times New Roman"/>
                <a:buNone/>
              </a:pPr>
              <a:r>
                <a:rPr b="0" i="0" lang="it-IT" sz="3200" u="none" cap="none" strike="noStrike">
                  <a:solidFill>
                    <a:schemeClr val="dk1"/>
                  </a:solidFill>
                  <a:latin typeface="Times New Roman"/>
                  <a:ea typeface="Times New Roman"/>
                  <a:cs typeface="Times New Roman"/>
                  <a:sym typeface="Times New Roman"/>
                </a:rPr>
                <a:t>Attività Antifrode</a:t>
              </a:r>
              <a:endParaRPr b="0" i="0" sz="3200" u="none" cap="none" strike="noStrike">
                <a:solidFill>
                  <a:schemeClr val="dk1"/>
                </a:solidFill>
                <a:latin typeface="Times New Roman"/>
                <a:ea typeface="Times New Roman"/>
                <a:cs typeface="Times New Roman"/>
                <a:sym typeface="Times New Roman"/>
              </a:endParaRPr>
            </a:p>
          </p:txBody>
        </p:sp>
        <p:sp>
          <p:nvSpPr>
            <p:cNvPr id="527" name="Google Shape;527;p23"/>
            <p:cNvSpPr/>
            <p:nvPr/>
          </p:nvSpPr>
          <p:spPr>
            <a:xfrm>
              <a:off x="0" y="3495840"/>
              <a:ext cx="8928992" cy="76752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28" name="Google Shape;528;p23"/>
            <p:cNvSpPr txBox="1"/>
            <p:nvPr/>
          </p:nvSpPr>
          <p:spPr>
            <a:xfrm>
              <a:off x="37467" y="3533307"/>
              <a:ext cx="8854058" cy="692586"/>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Times New Roman"/>
                <a:buNone/>
              </a:pPr>
              <a:r>
                <a:rPr b="0" i="0" lang="it-IT" sz="3200" u="none" cap="none" strike="noStrike">
                  <a:solidFill>
                    <a:schemeClr val="dk1"/>
                  </a:solidFill>
                  <a:latin typeface="Times New Roman"/>
                  <a:ea typeface="Times New Roman"/>
                  <a:cs typeface="Times New Roman"/>
                  <a:sym typeface="Times New Roman"/>
                </a:rPr>
                <a:t>Sicurezza delle Informazioni</a:t>
              </a:r>
              <a:endParaRPr b="0" i="0" sz="3200" u="none" cap="none" strike="noStrike">
                <a:solidFill>
                  <a:schemeClr val="dk1"/>
                </a:solidFill>
                <a:latin typeface="Times New Roman"/>
                <a:ea typeface="Times New Roman"/>
                <a:cs typeface="Times New Roman"/>
                <a:sym typeface="Times New Roman"/>
              </a:endParaRPr>
            </a:p>
          </p:txBody>
        </p:sp>
      </p:grpSp>
      <p:sp>
        <p:nvSpPr>
          <p:cNvPr id="529" name="Google Shape;529;p23"/>
          <p:cNvSpPr txBox="1"/>
          <p:nvPr>
            <p:ph idx="2" type="body"/>
          </p:nvPr>
        </p:nvSpPr>
        <p:spPr>
          <a:xfrm>
            <a:off x="88445" y="44624"/>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Focus tematici</a:t>
            </a:r>
            <a:endParaRPr/>
          </a:p>
        </p:txBody>
      </p:sp>
      <p:sp>
        <p:nvSpPr>
          <p:cNvPr id="530" name="Google Shape;530;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31" name="Google Shape;531;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37" name="Google Shape;537;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538" name="Google Shape;538;p24"/>
          <p:cNvSpPr txBox="1"/>
          <p:nvPr>
            <p:ph idx="2" type="body"/>
          </p:nvPr>
        </p:nvSpPr>
        <p:spPr>
          <a:xfrm>
            <a:off x="88445" y="24077"/>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Fondo FEASR</a:t>
            </a:r>
            <a:endParaRPr/>
          </a:p>
        </p:txBody>
      </p:sp>
      <p:graphicFrame>
        <p:nvGraphicFramePr>
          <p:cNvPr id="539" name="Google Shape;539;p24"/>
          <p:cNvGraphicFramePr/>
          <p:nvPr/>
        </p:nvGraphicFramePr>
        <p:xfrm>
          <a:off x="179512" y="692696"/>
          <a:ext cx="3000000" cy="3000000"/>
        </p:xfrm>
        <a:graphic>
          <a:graphicData uri="http://schemas.openxmlformats.org/drawingml/2006/table">
            <a:tbl>
              <a:tblPr>
                <a:noFill/>
                <a:tableStyleId>{8CC64328-9AEF-49ED-8F80-6F6139ED8B47}</a:tableStyleId>
              </a:tblPr>
              <a:tblGrid>
                <a:gridCol w="2237025"/>
                <a:gridCol w="2237025"/>
                <a:gridCol w="2237025"/>
                <a:gridCol w="2237025"/>
              </a:tblGrid>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NUM_DECRETO</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DATA</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NUMERO BENEFICIARI</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IMPORTO TOTALE</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2019-0058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24-01-2019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131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€ 844.302,67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2019-0059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04-02-2019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179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€ 7.005.131,11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2019-0060</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26-02-2019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100</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€ 4.431.360,89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04-03-2019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366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€ 571.320,97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2019-0062</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12-03-2019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53</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€ 5.064.817,82</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2019-0063</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14-03-2019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3.491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€ 13.157.895,73</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09-04-2019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153</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€ 585.359,40</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01-04-2019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114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€ 1.732.649,98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16-04-2019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4.146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€ 15.352.649,07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03-05-2019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136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€ 7.378.407,08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07-05-2019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179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€ 994.033,86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2019-0070</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28-05-2019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€ 2.422.500,65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2019-0069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13-05-2019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175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€ 307.308,61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06-06-2019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93</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€ 5.967.434,08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2019-0072</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24-06-2019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€ 1.937.633,36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2019-0073</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05-07-2019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1.534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€ 7.636.160,56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27-08-2019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492</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€ 3.041.258,14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07-08-2019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181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€ 10.352.768,21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12-07-2019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2.764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€ 6.254.441,58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16-09-2019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482</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€ 1.816.918,98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23-09-2019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566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€ 3.200.750,46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2019-0079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11-10-2019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77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€ 6.123.256,61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2019-0080</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07-11-2019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908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€ 4.199.114,47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2019-0081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15-11-2019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127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€ 11.535.706,35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2019-0082</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27-11-2019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3.254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€ 13.058.791,24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2019-0085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20-12-2019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7</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€ 510.161,75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2019-0083</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15-12-2019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111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€ 7.643.321,70</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2019-0084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16-12-2019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4.435</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€ 8.112.974,31</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2019-0086</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23-12-2019</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712</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€ 3.617.439,74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19887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25.004</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it-IT" sz="1200" u="none" cap="none" strike="noStrike"/>
                        <a:t>€ 154.855.869,38</a:t>
                      </a:r>
                      <a:endParaRPr sz="1400" u="none" cap="none" strike="noStrike"/>
                    </a:p>
                  </a:txBody>
                  <a:tcPr marT="3950" marB="3950" marR="7875" marL="7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r>
            </a:tbl>
          </a:graphicData>
        </a:graphic>
      </p:graphicFrame>
      <p:sp>
        <p:nvSpPr>
          <p:cNvPr id="540" name="Google Shape;540;p24"/>
          <p:cNvSpPr/>
          <p:nvPr/>
        </p:nvSpPr>
        <p:spPr>
          <a:xfrm>
            <a:off x="4252913" y="1825625"/>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it-IT"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46" name="Google Shape;546;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547" name="Google Shape;547;p25"/>
          <p:cNvGraphicFramePr/>
          <p:nvPr/>
        </p:nvGraphicFramePr>
        <p:xfrm>
          <a:off x="0" y="908720"/>
          <a:ext cx="4464588" cy="2592287"/>
        </p:xfrm>
        <a:graphic>
          <a:graphicData uri="http://schemas.openxmlformats.org/drawingml/2006/chart">
            <c:chart r:id="rId3"/>
          </a:graphicData>
        </a:graphic>
      </p:graphicFrame>
      <p:graphicFrame>
        <p:nvGraphicFramePr>
          <p:cNvPr id="548" name="Google Shape;548;p25"/>
          <p:cNvGraphicFramePr/>
          <p:nvPr/>
        </p:nvGraphicFramePr>
        <p:xfrm>
          <a:off x="4283968" y="2348880"/>
          <a:ext cx="4680520" cy="2880320"/>
        </p:xfrm>
        <a:graphic>
          <a:graphicData uri="http://schemas.openxmlformats.org/drawingml/2006/chart">
            <c:chart r:id="rId4"/>
          </a:graphicData>
        </a:graphic>
      </p:graphicFrame>
      <p:sp>
        <p:nvSpPr>
          <p:cNvPr id="549" name="Google Shape;549;p25"/>
          <p:cNvSpPr txBox="1"/>
          <p:nvPr>
            <p:ph idx="2" type="body"/>
          </p:nvPr>
        </p:nvSpPr>
        <p:spPr>
          <a:xfrm>
            <a:off x="88445" y="24077"/>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Fondo FEASR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55" name="Google Shape;555;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556" name="Google Shape;556;p26"/>
          <p:cNvSpPr txBox="1"/>
          <p:nvPr>
            <p:ph idx="2" type="body"/>
          </p:nvPr>
        </p:nvSpPr>
        <p:spPr>
          <a:xfrm>
            <a:off x="88445" y="-47931"/>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Fondo FEAGA </a:t>
            </a:r>
            <a:endParaRPr/>
          </a:p>
        </p:txBody>
      </p:sp>
      <p:graphicFrame>
        <p:nvGraphicFramePr>
          <p:cNvPr id="557" name="Google Shape;557;p26"/>
          <p:cNvGraphicFramePr/>
          <p:nvPr/>
        </p:nvGraphicFramePr>
        <p:xfrm>
          <a:off x="0" y="548680"/>
          <a:ext cx="3000000" cy="3000000"/>
        </p:xfrm>
        <a:graphic>
          <a:graphicData uri="http://schemas.openxmlformats.org/drawingml/2006/table">
            <a:tbl>
              <a:tblPr>
                <a:noFill/>
                <a:tableStyleId>{8CC64328-9AEF-49ED-8F80-6F6139ED8B47}</a:tableStyleId>
              </a:tblPr>
              <a:tblGrid>
                <a:gridCol w="2286000"/>
                <a:gridCol w="2286000"/>
                <a:gridCol w="2286000"/>
                <a:gridCol w="2286000"/>
              </a:tblGrid>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NUM_DECRETO</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DATA</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NUMERO BENEFICIARI</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IMPORTO TOTALE</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07CD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2018-0005</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28-01-2019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1.726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€ 4.816.040,24</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2014-0016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07-03-2019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107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€ 434.413,08</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2018-0006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20-03-2019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2.173</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€ 4.704.371,29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2016-0016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15-04-2019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3.141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€ 2.311.847,30</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2018-0007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13-05-2019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2.458</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€ 6.146.015,18</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2018-0008</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18-06-2019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43.876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€ 32.420.541,82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2018-0009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25-06-2019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4.838</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€ 7.714.498,22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2019-0001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30-07-2019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882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€ 2.682.218,92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2018-0010</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25-07-2019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701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€ 608.575,85</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2019-0002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09-09-2019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214</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€ 3.289.853,85</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2013-0015</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24-09-2019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106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€ 464.860,31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2013-0016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10-10-2019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23</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€ 4.783,66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2014-0017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09-10-2019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24</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€ 3.180,21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2015-0017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09-10-2019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971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€ 95.977,65</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2016-0017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08-10-2019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291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€ 25.158,07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2018-0011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08-10-2019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12.665</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€ 1.678.441,20</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2019-0003</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23-10-2019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50.162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€ 47.553.052,72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2019-0004</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07-11-2019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4.918</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€ 14.201.981,03</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2017-0011</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15-11-2019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2.890</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€ 3.102.248,68</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2019-0005</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20-11-2019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953</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€ 2.428.988,22</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2019-0006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22-11-2019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9.156</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€ 30.884.110,10</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1DDF1"/>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2019-0007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12-12-2019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57.274</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€ 27.357.372,27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262900">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199.549</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t>€ 192.928.529,87</a:t>
                      </a:r>
                      <a:endParaRPr sz="1400" u="none" cap="none" strike="noStrike"/>
                    </a:p>
                  </a:txBody>
                  <a:tcPr marT="5100" marB="5100" marR="10175" marL="101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673A0"/>
                    </a:solidFill>
                  </a:tcPr>
                </a:tc>
              </a:tr>
            </a:tbl>
          </a:graphicData>
        </a:graphic>
      </p:graphicFrame>
      <p:sp>
        <p:nvSpPr>
          <p:cNvPr id="558" name="Google Shape;558;p26"/>
          <p:cNvSpPr/>
          <p:nvPr/>
        </p:nvSpPr>
        <p:spPr>
          <a:xfrm>
            <a:off x="252271" y="248376"/>
            <a:ext cx="97508011" cy="64633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it-IT"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64" name="Google Shape;56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565" name="Google Shape;565;p27"/>
          <p:cNvGraphicFramePr/>
          <p:nvPr/>
        </p:nvGraphicFramePr>
        <p:xfrm>
          <a:off x="28378" y="980728"/>
          <a:ext cx="5191694" cy="2016224"/>
        </p:xfrm>
        <a:graphic>
          <a:graphicData uri="http://schemas.openxmlformats.org/drawingml/2006/chart">
            <c:chart r:id="rId3"/>
          </a:graphicData>
        </a:graphic>
      </p:graphicFrame>
      <p:graphicFrame>
        <p:nvGraphicFramePr>
          <p:cNvPr id="566" name="Google Shape;566;p27"/>
          <p:cNvGraphicFramePr/>
          <p:nvPr/>
        </p:nvGraphicFramePr>
        <p:xfrm>
          <a:off x="3203849" y="2924944"/>
          <a:ext cx="5940152" cy="2451720"/>
        </p:xfrm>
        <a:graphic>
          <a:graphicData uri="http://schemas.openxmlformats.org/drawingml/2006/chart">
            <c:chart r:id="rId4"/>
          </a:graphicData>
        </a:graphic>
      </p:graphicFrame>
      <p:sp>
        <p:nvSpPr>
          <p:cNvPr id="567" name="Google Shape;567;p27"/>
          <p:cNvSpPr txBox="1"/>
          <p:nvPr>
            <p:ph idx="2" type="body"/>
          </p:nvPr>
        </p:nvSpPr>
        <p:spPr>
          <a:xfrm>
            <a:off x="88445" y="-47931"/>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Fondo FEAGA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73" name="Google Shape;57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pic>
        <p:nvPicPr>
          <p:cNvPr id="574" name="Google Shape;574;p28"/>
          <p:cNvPicPr preferRelativeResize="0"/>
          <p:nvPr/>
        </p:nvPicPr>
        <p:blipFill rotWithShape="1">
          <a:blip r:embed="rId3">
            <a:alphaModFix/>
          </a:blip>
          <a:srcRect b="0" l="0" r="0" t="0"/>
          <a:stretch/>
        </p:blipFill>
        <p:spPr>
          <a:xfrm>
            <a:off x="-36512" y="0"/>
            <a:ext cx="4884539" cy="6858000"/>
          </a:xfrm>
          <a:prstGeom prst="rect">
            <a:avLst/>
          </a:prstGeom>
          <a:noFill/>
          <a:ln>
            <a:noFill/>
          </a:ln>
        </p:spPr>
      </p:pic>
      <p:sp>
        <p:nvSpPr>
          <p:cNvPr id="575" name="Google Shape;575;p28"/>
          <p:cNvSpPr txBox="1"/>
          <p:nvPr/>
        </p:nvSpPr>
        <p:spPr>
          <a:xfrm>
            <a:off x="5724128" y="1746681"/>
            <a:ext cx="2952328" cy="175432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it-IT" sz="3600" u="none" cap="none" strike="noStrike">
                <a:solidFill>
                  <a:schemeClr val="dk1"/>
                </a:solidFill>
                <a:latin typeface="Times New Roman"/>
                <a:ea typeface="Times New Roman"/>
                <a:cs typeface="Times New Roman"/>
                <a:sym typeface="Times New Roman"/>
              </a:rPr>
              <a:t>Flusso di lavoro FEASR SIGC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81" name="Google Shape;581;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pic>
        <p:nvPicPr>
          <p:cNvPr descr="C:\Users\ARCEA\Documents\Audit_Visite_Ispettive\Commissione_Europea_Giugno_2015\DU_Sint.jpg" id="582" name="Google Shape;582;p29"/>
          <p:cNvPicPr preferRelativeResize="0"/>
          <p:nvPr/>
        </p:nvPicPr>
        <p:blipFill rotWithShape="1">
          <a:blip r:embed="rId3">
            <a:alphaModFix/>
          </a:blip>
          <a:srcRect b="0" l="0" r="0" t="0"/>
          <a:stretch/>
        </p:blipFill>
        <p:spPr>
          <a:xfrm>
            <a:off x="22281" y="-5789"/>
            <a:ext cx="4608871" cy="6858000"/>
          </a:xfrm>
          <a:prstGeom prst="rect">
            <a:avLst/>
          </a:prstGeom>
          <a:noFill/>
          <a:ln>
            <a:noFill/>
          </a:ln>
        </p:spPr>
      </p:pic>
      <p:sp>
        <p:nvSpPr>
          <p:cNvPr id="583" name="Google Shape;583;p29"/>
          <p:cNvSpPr txBox="1"/>
          <p:nvPr/>
        </p:nvSpPr>
        <p:spPr>
          <a:xfrm>
            <a:off x="5724128" y="1746681"/>
            <a:ext cx="2952328" cy="175432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it-IT" sz="3600" u="none" cap="none" strike="noStrike">
                <a:solidFill>
                  <a:schemeClr val="dk1"/>
                </a:solidFill>
                <a:latin typeface="Times New Roman"/>
                <a:ea typeface="Times New Roman"/>
                <a:cs typeface="Times New Roman"/>
                <a:sym typeface="Times New Roman"/>
              </a:rPr>
              <a:t>Flusso di lavoro FEAGA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
          <p:cNvSpPr txBox="1"/>
          <p:nvPr>
            <p:ph idx="1" type="body"/>
          </p:nvPr>
        </p:nvSpPr>
        <p:spPr>
          <a:xfrm>
            <a:off x="107504" y="692696"/>
            <a:ext cx="8928992" cy="2160240"/>
          </a:xfrm>
          <a:prstGeom prst="rect">
            <a:avLst/>
          </a:prstGeom>
          <a:noFill/>
          <a:ln>
            <a:noFill/>
          </a:ln>
        </p:spPr>
        <p:txBody>
          <a:bodyPr anchorCtr="0" anchor="t" bIns="45700" lIns="91425" spcFirstLastPara="1" rIns="91425" wrap="square" tIns="45700">
            <a:noAutofit/>
          </a:bodyPr>
          <a:lstStyle/>
          <a:p>
            <a:pPr indent="0" lvl="1" marL="0" rtl="0" algn="just">
              <a:lnSpc>
                <a:spcPct val="100000"/>
              </a:lnSpc>
              <a:spcBef>
                <a:spcPts val="0"/>
              </a:spcBef>
              <a:spcAft>
                <a:spcPts val="0"/>
              </a:spcAft>
              <a:buClr>
                <a:schemeClr val="dk1"/>
              </a:buClr>
              <a:buSzPts val="2400"/>
              <a:buNone/>
            </a:pPr>
            <a:r>
              <a:rPr lang="it-IT" sz="2400"/>
              <a:t>Il presente è un documento grafico, pensato come una presentazione “Power Point”, in cui sono condensati nella forma grafica e fortemente intuitiva delle “slide”, i punti essenziali del Piano e sono proposti focus tematici su argomenti di interesse di diverse categorie di stakeholder. In particolare, rispetto allo scorso anno, sono stati selezioni i seguenti focus tematici:</a:t>
            </a:r>
            <a:endParaRPr/>
          </a:p>
        </p:txBody>
      </p:sp>
      <p:sp>
        <p:nvSpPr>
          <p:cNvPr id="288" name="Google Shape;288;p3"/>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it-IT"/>
              <a:t>Il presente documento</a:t>
            </a:r>
            <a:endParaRPr/>
          </a:p>
        </p:txBody>
      </p:sp>
      <p:sp>
        <p:nvSpPr>
          <p:cNvPr id="289" name="Google Shape;289;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290" name="Google Shape;29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291" name="Google Shape;291;p3"/>
          <p:cNvGraphicFramePr/>
          <p:nvPr/>
        </p:nvGraphicFramePr>
        <p:xfrm>
          <a:off x="36512" y="2982431"/>
          <a:ext cx="3000000" cy="3000000"/>
        </p:xfrm>
        <a:graphic>
          <a:graphicData uri="http://schemas.openxmlformats.org/drawingml/2006/table">
            <a:tbl>
              <a:tblPr bandRow="1" firstCol="1" firstRow="1">
                <a:noFill/>
                <a:tableStyleId>{31292C0A-A605-40AD-BA94-E8FC7FE60E3C}</a:tableStyleId>
              </a:tblPr>
              <a:tblGrid>
                <a:gridCol w="2915825"/>
                <a:gridCol w="6228175"/>
              </a:tblGrid>
              <a:tr h="218800">
                <a:tc>
                  <a:txBody>
                    <a:bodyPr/>
                    <a:lstStyle/>
                    <a:p>
                      <a:pPr indent="0" lvl="0" marL="0" marR="0" rtl="0" algn="ctr">
                        <a:lnSpc>
                          <a:spcPct val="115000"/>
                        </a:lnSpc>
                        <a:spcBef>
                          <a:spcPts val="0"/>
                        </a:spcBef>
                        <a:spcAft>
                          <a:spcPts val="0"/>
                        </a:spcAft>
                        <a:buClr>
                          <a:srgbClr val="000000"/>
                        </a:buClr>
                        <a:buSzPts val="1400"/>
                        <a:buFont typeface="Arial"/>
                        <a:buNone/>
                      </a:pPr>
                      <a:r>
                        <a:rPr lang="it-IT" sz="1400" u="none" cap="none" strike="noStrike"/>
                        <a:t>Focus Tematico</a:t>
                      </a:r>
                      <a:endParaRPr sz="1400" u="none" cap="none" strike="noStrike">
                        <a:solidFill>
                          <a:srgbClr val="365F91"/>
                        </a:solidFill>
                        <a:latin typeface="Calibri"/>
                        <a:ea typeface="Calibri"/>
                        <a:cs typeface="Calibri"/>
                        <a:sym typeface="Calibri"/>
                      </a:endParaRPr>
                    </a:p>
                  </a:txBody>
                  <a:tcPr marT="0" marB="0" marR="68575" marL="68575"/>
                </a:tc>
                <a:tc>
                  <a:txBody>
                    <a:bodyPr/>
                    <a:lstStyle/>
                    <a:p>
                      <a:pPr indent="0" lvl="0" marL="0" marR="0" rtl="0" algn="ctr">
                        <a:lnSpc>
                          <a:spcPct val="115000"/>
                        </a:lnSpc>
                        <a:spcBef>
                          <a:spcPts val="0"/>
                        </a:spcBef>
                        <a:spcAft>
                          <a:spcPts val="0"/>
                        </a:spcAft>
                        <a:buClr>
                          <a:srgbClr val="000000"/>
                        </a:buClr>
                        <a:buSzPts val="1400"/>
                        <a:buFont typeface="Arial"/>
                        <a:buNone/>
                      </a:pPr>
                      <a:r>
                        <a:rPr lang="it-IT" sz="1400" u="none" cap="none" strike="noStrike"/>
                        <a:t>Principali stakeholders di riferimento</a:t>
                      </a:r>
                      <a:endParaRPr sz="1400" u="none" cap="none" strike="noStrike">
                        <a:solidFill>
                          <a:srgbClr val="365F91"/>
                        </a:solidFill>
                        <a:latin typeface="Calibri"/>
                        <a:ea typeface="Calibri"/>
                        <a:cs typeface="Calibri"/>
                        <a:sym typeface="Calibri"/>
                      </a:endParaRPr>
                    </a:p>
                  </a:txBody>
                  <a:tcPr marT="0" marB="0" marR="68575" marL="68575"/>
                </a:tc>
              </a:tr>
              <a:tr h="218800">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I dettagli dei pagamenti effettuati</a:t>
                      </a:r>
                      <a:endParaRPr sz="1400" u="none" cap="none" strike="noStrike">
                        <a:solidFill>
                          <a:srgbClr val="365F91"/>
                        </a:solidFill>
                        <a:latin typeface="Calibri"/>
                        <a:ea typeface="Calibri"/>
                        <a:cs typeface="Calibri"/>
                        <a:sym typeface="Calibri"/>
                      </a:endParaRPr>
                    </a:p>
                  </a:txBody>
                  <a:tcPr marT="0" marB="0" marR="68575" marL="68575"/>
                </a:tc>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CAA e beneficiari</a:t>
                      </a:r>
                      <a:endParaRPr sz="1400" u="none" cap="none" strike="noStrike">
                        <a:solidFill>
                          <a:srgbClr val="365F91"/>
                        </a:solidFill>
                        <a:latin typeface="Calibri"/>
                        <a:ea typeface="Calibri"/>
                        <a:cs typeface="Calibri"/>
                        <a:sym typeface="Calibri"/>
                      </a:endParaRPr>
                    </a:p>
                  </a:txBody>
                  <a:tcPr marT="0" marB="0" marR="68575" marL="68575"/>
                </a:tc>
              </a:tr>
              <a:tr h="601300">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La Sicurezza delle Informazioni</a:t>
                      </a:r>
                      <a:endParaRPr sz="1400" u="none" cap="none" strike="noStrike">
                        <a:solidFill>
                          <a:srgbClr val="365F91"/>
                        </a:solidFill>
                        <a:latin typeface="Calibri"/>
                        <a:ea typeface="Calibri"/>
                        <a:cs typeface="Calibri"/>
                        <a:sym typeface="Calibri"/>
                      </a:endParaRPr>
                    </a:p>
                  </a:txBody>
                  <a:tcPr marT="0" marB="0" marR="68575" marL="68575"/>
                </a:tc>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Istituzioni poste a presidio del processo di informatizzazione della pubblicazione amministrazione, come l’AGID o Garante per la privacy</a:t>
                      </a:r>
                      <a:endParaRPr sz="1400" u="none" cap="none" strike="noStrike">
                        <a:solidFill>
                          <a:srgbClr val="365F91"/>
                        </a:solidFill>
                        <a:latin typeface="Calibri"/>
                        <a:ea typeface="Calibri"/>
                        <a:cs typeface="Calibri"/>
                        <a:sym typeface="Calibri"/>
                      </a:endParaRPr>
                    </a:p>
                  </a:txBody>
                  <a:tcPr marT="0" marB="0" marR="68575" marL="68575"/>
                </a:tc>
              </a:tr>
              <a:tr h="683725">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Il processo sotteso alle erogazioni dei fondi FEASR e FEAGA ed al sistema dei controlli</a:t>
                      </a:r>
                      <a:endParaRPr sz="1400" u="none" cap="none" strike="noStrike">
                        <a:solidFill>
                          <a:srgbClr val="365F91"/>
                        </a:solidFill>
                        <a:latin typeface="Calibri"/>
                        <a:ea typeface="Calibri"/>
                        <a:cs typeface="Calibri"/>
                        <a:sym typeface="Calibri"/>
                      </a:endParaRPr>
                    </a:p>
                  </a:txBody>
                  <a:tcPr marT="0" marB="0" marR="68575" marL="68575"/>
                </a:tc>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Regione Calabria, Ministero delle Politiche Agricole, la Commissione Europea e l’Organismo di Certificazione</a:t>
                      </a:r>
                      <a:endParaRPr sz="1400" u="none" cap="none" strike="noStrike">
                        <a:solidFill>
                          <a:srgbClr val="365F91"/>
                        </a:solidFill>
                        <a:latin typeface="Calibri"/>
                        <a:ea typeface="Calibri"/>
                        <a:cs typeface="Calibri"/>
                        <a:sym typeface="Calibri"/>
                      </a:endParaRPr>
                    </a:p>
                  </a:txBody>
                  <a:tcPr marT="0" marB="0" marR="68575" marL="68575"/>
                </a:tc>
              </a:tr>
              <a:tr h="218800">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solidFill>
                            <a:schemeClr val="dk1"/>
                          </a:solidFill>
                          <a:latin typeface="Calibri"/>
                          <a:ea typeface="Calibri"/>
                          <a:cs typeface="Calibri"/>
                          <a:sym typeface="Calibri"/>
                        </a:rPr>
                        <a:t>Istruttoria Informatizzata</a:t>
                      </a:r>
                      <a:endParaRPr sz="1400" u="none" cap="none" strike="noStrike"/>
                    </a:p>
                  </a:txBody>
                  <a:tcPr marT="0" marB="0" marR="68575" marL="68575"/>
                </a:tc>
                <a:tc>
                  <a:txBody>
                    <a:bodyPr/>
                    <a:lstStyle/>
                    <a:p>
                      <a:pPr indent="0" lvl="0" marL="0" marR="0" rtl="0" algn="just">
                        <a:lnSpc>
                          <a:spcPct val="115000"/>
                        </a:lnSpc>
                        <a:spcBef>
                          <a:spcPts val="0"/>
                        </a:spcBef>
                        <a:spcAft>
                          <a:spcPts val="0"/>
                        </a:spcAft>
                        <a:buClr>
                          <a:schemeClr val="dk1"/>
                        </a:buClr>
                        <a:buSzPts val="1400"/>
                        <a:buFont typeface="Calibri"/>
                        <a:buNone/>
                      </a:pPr>
                      <a:r>
                        <a:rPr lang="it-IT" sz="1400" u="none" cap="none" strike="noStrike">
                          <a:solidFill>
                            <a:schemeClr val="dk1"/>
                          </a:solidFill>
                        </a:rPr>
                        <a:t>CAA e beneficiari</a:t>
                      </a:r>
                      <a:endParaRPr sz="1400" u="none" cap="none" strike="noStrike">
                        <a:solidFill>
                          <a:schemeClr val="dk1"/>
                        </a:solidFill>
                        <a:latin typeface="Calibri"/>
                        <a:ea typeface="Calibri"/>
                        <a:cs typeface="Calibri"/>
                        <a:sym typeface="Calibri"/>
                      </a:endParaRPr>
                    </a:p>
                  </a:txBody>
                  <a:tcPr marT="0" marB="0" marR="68575" marL="68575"/>
                </a:tc>
              </a:tr>
              <a:tr h="218800">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La lotta antifrode dell’ARCEA</a:t>
                      </a:r>
                      <a:endParaRPr sz="1400" u="none" cap="none" strike="noStrike">
                        <a:solidFill>
                          <a:srgbClr val="365F91"/>
                        </a:solidFill>
                        <a:latin typeface="Calibri"/>
                        <a:ea typeface="Calibri"/>
                        <a:cs typeface="Calibri"/>
                        <a:sym typeface="Calibri"/>
                      </a:endParaRPr>
                    </a:p>
                  </a:txBody>
                  <a:tcPr marT="0" marB="0" marR="68575" marL="68575"/>
                </a:tc>
                <a:tc>
                  <a:txBody>
                    <a:bodyPr/>
                    <a:lstStyle/>
                    <a:p>
                      <a:pPr indent="0" lvl="0" marL="0" marR="0" rtl="0" algn="just">
                        <a:lnSpc>
                          <a:spcPct val="115000"/>
                        </a:lnSpc>
                        <a:spcBef>
                          <a:spcPts val="0"/>
                        </a:spcBef>
                        <a:spcAft>
                          <a:spcPts val="0"/>
                        </a:spcAft>
                        <a:buClr>
                          <a:srgbClr val="000000"/>
                        </a:buClr>
                        <a:buSzPts val="1400"/>
                        <a:buFont typeface="Arial"/>
                        <a:buNone/>
                      </a:pPr>
                      <a:r>
                        <a:rPr lang="it-IT" sz="1400" u="none" cap="none" strike="noStrike"/>
                        <a:t>Corte dei Conti, Corpi di Polizia, Prefetture e Procure dello Stato</a:t>
                      </a:r>
                      <a:endParaRPr sz="1400" u="none" cap="none" strike="noStrike">
                        <a:solidFill>
                          <a:srgbClr val="365F91"/>
                        </a:solidFill>
                        <a:latin typeface="Calibri"/>
                        <a:ea typeface="Calibri"/>
                        <a:cs typeface="Calibri"/>
                        <a:sym typeface="Calibri"/>
                      </a:endParaRPr>
                    </a:p>
                  </a:txBody>
                  <a:tcPr marT="0" marB="0" marR="68575" marL="68575"/>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grpSp>
        <p:nvGrpSpPr>
          <p:cNvPr id="588" name="Google Shape;588;p30"/>
          <p:cNvGrpSpPr/>
          <p:nvPr/>
        </p:nvGrpSpPr>
        <p:grpSpPr>
          <a:xfrm>
            <a:off x="107950" y="936717"/>
            <a:ext cx="5184129" cy="4263840"/>
            <a:chOff x="0" y="28667"/>
            <a:chExt cx="5184129" cy="4263840"/>
          </a:xfrm>
        </p:grpSpPr>
        <p:sp>
          <p:nvSpPr>
            <p:cNvPr id="589" name="Google Shape;589;p30"/>
            <p:cNvSpPr/>
            <p:nvPr/>
          </p:nvSpPr>
          <p:spPr>
            <a:xfrm>
              <a:off x="0" y="28667"/>
              <a:ext cx="5184129" cy="1432080"/>
            </a:xfrm>
            <a:prstGeom prst="roundRect">
              <a:avLst>
                <a:gd fmla="val 16667" name="adj"/>
              </a:avLst>
            </a:prstGeom>
            <a:gradFill>
              <a:gsLst>
                <a:gs pos="0">
                  <a:srgbClr val="BBBBBB"/>
                </a:gs>
                <a:gs pos="80000">
                  <a:srgbClr val="F6F6F6"/>
                </a:gs>
                <a:gs pos="100000">
                  <a:srgbClr val="F7F7F7"/>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30"/>
            <p:cNvSpPr txBox="1"/>
            <p:nvPr/>
          </p:nvSpPr>
          <p:spPr>
            <a:xfrm>
              <a:off x="69908" y="98575"/>
              <a:ext cx="5044313" cy="1292264"/>
            </a:xfrm>
            <a:prstGeom prst="rect">
              <a:avLst/>
            </a:prstGeom>
            <a:noFill/>
            <a:ln>
              <a:noFill/>
            </a:ln>
          </p:spPr>
          <p:txBody>
            <a:bodyPr anchorCtr="0" anchor="ctr" bIns="137150" lIns="137150" spcFirstLastPara="1" rIns="137150" wrap="square" tIns="137150">
              <a:noAutofit/>
            </a:bodyPr>
            <a:lstStyle/>
            <a:p>
              <a:pPr indent="0" lvl="0" marL="0" marR="0" rtl="0" algn="l">
                <a:lnSpc>
                  <a:spcPct val="90000"/>
                </a:lnSpc>
                <a:spcBef>
                  <a:spcPts val="0"/>
                </a:spcBef>
                <a:spcAft>
                  <a:spcPts val="0"/>
                </a:spcAft>
                <a:buClr>
                  <a:schemeClr val="lt1"/>
                </a:buClr>
                <a:buSzPts val="3600"/>
                <a:buFont typeface="Times New Roman"/>
                <a:buNone/>
              </a:pPr>
              <a:r>
                <a:rPr b="0" i="0" lang="it-IT" sz="3600" u="none" cap="none" strike="noStrike">
                  <a:solidFill>
                    <a:schemeClr val="lt1"/>
                  </a:solidFill>
                  <a:latin typeface="Times New Roman"/>
                  <a:ea typeface="Times New Roman"/>
                  <a:cs typeface="Times New Roman"/>
                  <a:sym typeface="Times New Roman"/>
                </a:rPr>
                <a:t>Circa </a:t>
              </a:r>
              <a:r>
                <a:rPr b="1" i="0" lang="it-IT" sz="3600" u="none" cap="none" strike="noStrike">
                  <a:solidFill>
                    <a:schemeClr val="lt1"/>
                  </a:solidFill>
                  <a:latin typeface="Times New Roman"/>
                  <a:ea typeface="Times New Roman"/>
                  <a:cs typeface="Times New Roman"/>
                  <a:sym typeface="Times New Roman"/>
                </a:rPr>
                <a:t>30.000 domande </a:t>
              </a:r>
              <a:r>
                <a:rPr b="0" i="0" lang="it-IT" sz="3600" u="none" cap="none" strike="noStrike">
                  <a:solidFill>
                    <a:schemeClr val="lt1"/>
                  </a:solidFill>
                  <a:latin typeface="Times New Roman"/>
                  <a:ea typeface="Times New Roman"/>
                  <a:cs typeface="Times New Roman"/>
                  <a:sym typeface="Times New Roman"/>
                </a:rPr>
                <a:t>elaborate per un totale di </a:t>
              </a:r>
              <a:endParaRPr b="0" i="0" sz="3600" u="none" cap="none" strike="noStrike">
                <a:solidFill>
                  <a:schemeClr val="lt1"/>
                </a:solidFill>
                <a:latin typeface="Times New Roman"/>
                <a:ea typeface="Times New Roman"/>
                <a:cs typeface="Times New Roman"/>
                <a:sym typeface="Times New Roman"/>
              </a:endParaRPr>
            </a:p>
          </p:txBody>
        </p:sp>
        <p:sp>
          <p:nvSpPr>
            <p:cNvPr id="591" name="Google Shape;591;p30"/>
            <p:cNvSpPr/>
            <p:nvPr/>
          </p:nvSpPr>
          <p:spPr>
            <a:xfrm>
              <a:off x="0" y="1460747"/>
              <a:ext cx="5184129" cy="28317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30"/>
            <p:cNvSpPr txBox="1"/>
            <p:nvPr/>
          </p:nvSpPr>
          <p:spPr>
            <a:xfrm>
              <a:off x="0" y="1460747"/>
              <a:ext cx="5184129" cy="2831760"/>
            </a:xfrm>
            <a:prstGeom prst="rect">
              <a:avLst/>
            </a:prstGeom>
            <a:noFill/>
            <a:ln>
              <a:noFill/>
            </a:ln>
          </p:spPr>
          <p:txBody>
            <a:bodyPr anchorCtr="0" anchor="t" bIns="31750" lIns="164575" spcFirstLastPara="1" rIns="177800" wrap="square" tIns="31750">
              <a:noAutofit/>
            </a:bodyPr>
            <a:lstStyle/>
            <a:p>
              <a:pPr indent="-228600" lvl="1" marL="228600" marR="0" rtl="0" algn="l">
                <a:lnSpc>
                  <a:spcPct val="90000"/>
                </a:lnSpc>
                <a:spcBef>
                  <a:spcPts val="0"/>
                </a:spcBef>
                <a:spcAft>
                  <a:spcPts val="0"/>
                </a:spcAft>
                <a:buClr>
                  <a:schemeClr val="dk1"/>
                </a:buClr>
                <a:buSzPts val="2500"/>
                <a:buFont typeface="Times New Roman"/>
                <a:buChar char="•"/>
              </a:pPr>
              <a:r>
                <a:rPr b="1" i="0" lang="it-IT" sz="2500" u="none" cap="none" strike="noStrike">
                  <a:solidFill>
                    <a:schemeClr val="dk1"/>
                  </a:solidFill>
                  <a:latin typeface="Times New Roman"/>
                  <a:ea typeface="Times New Roman"/>
                  <a:cs typeface="Times New Roman"/>
                  <a:sym typeface="Times New Roman"/>
                </a:rPr>
                <a:t>756.000</a:t>
              </a:r>
              <a:r>
                <a:rPr b="0" i="0" lang="it-IT" sz="2500" u="none" cap="none" strike="noStrike">
                  <a:solidFill>
                    <a:schemeClr val="dk1"/>
                  </a:solidFill>
                  <a:latin typeface="Times New Roman"/>
                  <a:ea typeface="Times New Roman"/>
                  <a:cs typeface="Times New Roman"/>
                  <a:sym typeface="Times New Roman"/>
                </a:rPr>
                <a:t> particelle totali (da fascicolo) pari a </a:t>
              </a:r>
              <a:r>
                <a:rPr b="1" i="0" lang="it-IT" sz="2500" u="none" cap="none" strike="noStrike">
                  <a:solidFill>
                    <a:schemeClr val="dk1"/>
                  </a:solidFill>
                  <a:latin typeface="Times New Roman"/>
                  <a:ea typeface="Times New Roman"/>
                  <a:cs typeface="Times New Roman"/>
                  <a:sym typeface="Times New Roman"/>
                </a:rPr>
                <a:t>1.155.151,17</a:t>
              </a:r>
              <a:r>
                <a:rPr b="0" i="0" lang="it-IT" sz="2500" u="none" cap="none" strike="noStrike">
                  <a:solidFill>
                    <a:schemeClr val="dk1"/>
                  </a:solidFill>
                  <a:latin typeface="Times New Roman"/>
                  <a:ea typeface="Times New Roman"/>
                  <a:cs typeface="Times New Roman"/>
                  <a:sym typeface="Times New Roman"/>
                </a:rPr>
                <a:t> ha </a:t>
              </a:r>
              <a:endParaRPr b="0" i="0" sz="2500" u="none" cap="none" strike="noStrike">
                <a:solidFill>
                  <a:schemeClr val="dk1"/>
                </a:solidFill>
                <a:latin typeface="Times New Roman"/>
                <a:ea typeface="Times New Roman"/>
                <a:cs typeface="Times New Roman"/>
                <a:sym typeface="Times New Roman"/>
              </a:endParaRPr>
            </a:p>
            <a:p>
              <a:pPr indent="-228600" lvl="1" marL="228600" marR="0" rtl="0" algn="l">
                <a:lnSpc>
                  <a:spcPct val="90000"/>
                </a:lnSpc>
                <a:spcBef>
                  <a:spcPts val="500"/>
                </a:spcBef>
                <a:spcAft>
                  <a:spcPts val="0"/>
                </a:spcAft>
                <a:buClr>
                  <a:schemeClr val="dk1"/>
                </a:buClr>
                <a:buSzPts val="2500"/>
                <a:buFont typeface="Times New Roman"/>
                <a:buChar char="•"/>
              </a:pPr>
              <a:r>
                <a:rPr b="1" i="0" lang="it-IT" sz="2500" u="none" cap="none" strike="noStrike">
                  <a:solidFill>
                    <a:schemeClr val="dk1"/>
                  </a:solidFill>
                  <a:latin typeface="Times New Roman"/>
                  <a:ea typeface="Times New Roman"/>
                  <a:cs typeface="Times New Roman"/>
                  <a:sym typeface="Times New Roman"/>
                </a:rPr>
                <a:t>214.000 </a:t>
              </a:r>
              <a:r>
                <a:rPr b="0" i="0" lang="it-IT" sz="2500" u="none" cap="none" strike="noStrike">
                  <a:solidFill>
                    <a:schemeClr val="dk1"/>
                  </a:solidFill>
                  <a:latin typeface="Times New Roman"/>
                  <a:ea typeface="Times New Roman"/>
                  <a:cs typeface="Times New Roman"/>
                  <a:sym typeface="Times New Roman"/>
                </a:rPr>
                <a:t>particelle interessate da intervento</a:t>
              </a:r>
              <a:r>
                <a:rPr b="1" i="0" lang="it-IT" sz="2500" u="none" cap="none" strike="noStrike">
                  <a:solidFill>
                    <a:schemeClr val="dk1"/>
                  </a:solidFill>
                  <a:latin typeface="Times New Roman"/>
                  <a:ea typeface="Times New Roman"/>
                  <a:cs typeface="Times New Roman"/>
                  <a:sym typeface="Times New Roman"/>
                </a:rPr>
                <a:t> </a:t>
              </a:r>
              <a:r>
                <a:rPr b="0" i="0" lang="it-IT" sz="2500" u="none" cap="none" strike="noStrike">
                  <a:solidFill>
                    <a:schemeClr val="dk1"/>
                  </a:solidFill>
                  <a:latin typeface="Times New Roman"/>
                  <a:ea typeface="Times New Roman"/>
                  <a:cs typeface="Times New Roman"/>
                  <a:sym typeface="Times New Roman"/>
                </a:rPr>
                <a:t>pari a </a:t>
              </a:r>
              <a:r>
                <a:rPr b="1" i="0" lang="it-IT" sz="2500" u="none" cap="none" strike="noStrike">
                  <a:solidFill>
                    <a:schemeClr val="dk1"/>
                  </a:solidFill>
                  <a:latin typeface="Times New Roman"/>
                  <a:ea typeface="Times New Roman"/>
                  <a:cs typeface="Times New Roman"/>
                  <a:sym typeface="Times New Roman"/>
                </a:rPr>
                <a:t>327.300,47</a:t>
              </a:r>
              <a:r>
                <a:rPr b="0" i="0" lang="it-IT" sz="2500" u="none" cap="none" strike="noStrike">
                  <a:solidFill>
                    <a:schemeClr val="dk1"/>
                  </a:solidFill>
                  <a:latin typeface="Times New Roman"/>
                  <a:ea typeface="Times New Roman"/>
                  <a:cs typeface="Times New Roman"/>
                  <a:sym typeface="Times New Roman"/>
                </a:rPr>
                <a:t> ha</a:t>
              </a:r>
              <a:endParaRPr b="0" i="0" sz="2500" u="none" cap="none" strike="noStrike">
                <a:solidFill>
                  <a:schemeClr val="dk1"/>
                </a:solidFill>
                <a:latin typeface="Times New Roman"/>
                <a:ea typeface="Times New Roman"/>
                <a:cs typeface="Times New Roman"/>
                <a:sym typeface="Times New Roman"/>
              </a:endParaRPr>
            </a:p>
            <a:p>
              <a:pPr indent="-228600" lvl="1" marL="228600" marR="0" rtl="0" algn="l">
                <a:lnSpc>
                  <a:spcPct val="90000"/>
                </a:lnSpc>
                <a:spcBef>
                  <a:spcPts val="500"/>
                </a:spcBef>
                <a:spcAft>
                  <a:spcPts val="0"/>
                </a:spcAft>
                <a:buClr>
                  <a:schemeClr val="dk1"/>
                </a:buClr>
                <a:buSzPts val="2500"/>
                <a:buFont typeface="Times New Roman"/>
                <a:buChar char="•"/>
              </a:pPr>
              <a:r>
                <a:rPr b="1" i="0" lang="it-IT" sz="2500" u="none" cap="none" strike="noStrike">
                  <a:solidFill>
                    <a:schemeClr val="dk1"/>
                  </a:solidFill>
                  <a:latin typeface="Times New Roman"/>
                  <a:ea typeface="Times New Roman"/>
                  <a:cs typeface="Times New Roman"/>
                  <a:sym typeface="Times New Roman"/>
                </a:rPr>
                <a:t>126.755</a:t>
              </a:r>
              <a:r>
                <a:rPr b="0" i="0" lang="it-IT" sz="2500" u="none" cap="none" strike="noStrike">
                  <a:solidFill>
                    <a:schemeClr val="dk1"/>
                  </a:solidFill>
                  <a:latin typeface="Times New Roman"/>
                  <a:ea typeface="Times New Roman"/>
                  <a:cs typeface="Times New Roman"/>
                  <a:sym typeface="Times New Roman"/>
                </a:rPr>
                <a:t> controlli automatizzati sulle domande presentate per </a:t>
              </a:r>
              <a:r>
                <a:rPr b="1" i="0" lang="it-IT" sz="2500" u="none" cap="none" strike="noStrike">
                  <a:solidFill>
                    <a:schemeClr val="dk1"/>
                  </a:solidFill>
                  <a:latin typeface="Times New Roman"/>
                  <a:ea typeface="Times New Roman"/>
                  <a:cs typeface="Times New Roman"/>
                  <a:sym typeface="Times New Roman"/>
                </a:rPr>
                <a:t>oltre </a:t>
              </a:r>
              <a:r>
                <a:rPr b="1" i="0" lang="it-IT" sz="3200" u="none" cap="none" strike="noStrike">
                  <a:solidFill>
                    <a:schemeClr val="dk1"/>
                  </a:solidFill>
                  <a:latin typeface="Times New Roman"/>
                  <a:ea typeface="Times New Roman"/>
                  <a:cs typeface="Times New Roman"/>
                  <a:sym typeface="Times New Roman"/>
                </a:rPr>
                <a:t>30 miliardi di iterazioni</a:t>
              </a:r>
              <a:endParaRPr b="1" i="0" sz="3200" u="none" cap="none" strike="noStrike">
                <a:solidFill>
                  <a:schemeClr val="dk1"/>
                </a:solidFill>
                <a:latin typeface="Times New Roman"/>
                <a:ea typeface="Times New Roman"/>
                <a:cs typeface="Times New Roman"/>
                <a:sym typeface="Times New Roman"/>
              </a:endParaRPr>
            </a:p>
          </p:txBody>
        </p:sp>
      </p:grpSp>
      <p:sp>
        <p:nvSpPr>
          <p:cNvPr id="593" name="Google Shape;593;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594" name="Google Shape;59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595" name="Google Shape;595;p30"/>
          <p:cNvSpPr txBox="1"/>
          <p:nvPr/>
        </p:nvSpPr>
        <p:spPr>
          <a:xfrm>
            <a:off x="179512" y="44624"/>
            <a:ext cx="8856984" cy="64807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I numeri dell’ Istruttoria Informatizzata FEASR</a:t>
            </a:r>
            <a:endParaRPr b="0" i="0" sz="1400" u="none" cap="none" strike="noStrike">
              <a:solidFill>
                <a:srgbClr val="000000"/>
              </a:solidFill>
              <a:latin typeface="Arial"/>
              <a:ea typeface="Arial"/>
              <a:cs typeface="Arial"/>
              <a:sym typeface="Arial"/>
            </a:endParaRPr>
          </a:p>
        </p:txBody>
      </p:sp>
      <p:graphicFrame>
        <p:nvGraphicFramePr>
          <p:cNvPr id="596" name="Google Shape;596;p30"/>
          <p:cNvGraphicFramePr/>
          <p:nvPr/>
        </p:nvGraphicFramePr>
        <p:xfrm>
          <a:off x="5724128" y="764703"/>
          <a:ext cx="3000000" cy="3000000"/>
        </p:xfrm>
        <a:graphic>
          <a:graphicData uri="http://schemas.openxmlformats.org/drawingml/2006/table">
            <a:tbl>
              <a:tblPr bandRow="1" firstRow="1">
                <a:noFill/>
                <a:tableStyleId>{64A58A66-2618-42D9-BA0B-6BD28B62EF01}</a:tableStyleId>
              </a:tblPr>
              <a:tblGrid>
                <a:gridCol w="907300"/>
                <a:gridCol w="1036925"/>
                <a:gridCol w="1296150"/>
              </a:tblGrid>
              <a:tr h="807950">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MISURA</a:t>
                      </a:r>
                      <a:endParaRPr sz="12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NUMERO BENEFICIARI AMMESSI</a:t>
                      </a:r>
                      <a:endParaRPr sz="12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NUMERO CONTROLLI AUTOMATIZZATI</a:t>
                      </a:r>
                      <a:endParaRPr sz="1200" u="none" cap="none" strike="noStrike">
                        <a:latin typeface="Calibri"/>
                        <a:ea typeface="Calibri"/>
                        <a:cs typeface="Calibri"/>
                        <a:sym typeface="Calibri"/>
                      </a:endParaRPr>
                    </a:p>
                  </a:txBody>
                  <a:tcPr marT="0" marB="0" marR="68575" marL="68575" anchor="ctr"/>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13.01.01</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8810</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26.430</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13.02.01</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7027</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21.081</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11.01.01</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2934</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20.538</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11.02.01</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2983</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17.898</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10.01.02</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1978</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13.846</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10.01.01</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690</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4.140</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10.01.03</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31</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155</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10.01.04</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57</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513</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10.01.05</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919</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8.271</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10.01.07</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233</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699</a:t>
                      </a:r>
                      <a:endParaRPr sz="1200" u="none" cap="none" strike="noStrike">
                        <a:latin typeface="Calibri"/>
                        <a:ea typeface="Calibri"/>
                        <a:cs typeface="Calibri"/>
                        <a:sym typeface="Calibri"/>
                      </a:endParaRPr>
                    </a:p>
                  </a:txBody>
                  <a:tcPr marT="0" marB="0" marR="68575" marL="68575"/>
                </a:tc>
              </a:tr>
              <a:tr h="26932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10.01.08</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296</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1.184</a:t>
                      </a:r>
                      <a:endParaRPr sz="1200" u="none" cap="none" strike="noStrike">
                        <a:latin typeface="Calibri"/>
                        <a:ea typeface="Calibri"/>
                        <a:cs typeface="Calibri"/>
                        <a:sym typeface="Calibri"/>
                      </a:endParaRPr>
                    </a:p>
                  </a:txBody>
                  <a:tcPr marT="0" marB="0" marR="68575" marL="68575"/>
                </a:tc>
              </a:tr>
              <a:tr h="246875">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14.01.01</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945</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t>12.000</a:t>
                      </a:r>
                      <a:endParaRPr sz="1200" u="none" cap="none" strike="noStrike">
                        <a:latin typeface="Calibri"/>
                        <a:ea typeface="Calibri"/>
                        <a:cs typeface="Calibri"/>
                        <a:sym typeface="Calibri"/>
                      </a:endParaRPr>
                    </a:p>
                  </a:txBody>
                  <a:tcPr marT="0" marB="0" marR="68575" marL="68575"/>
                </a:tc>
              </a:tr>
              <a:tr h="173425">
                <a:tc>
                  <a:txBody>
                    <a:bodyPr/>
                    <a:lstStyle/>
                    <a:p>
                      <a:pPr indent="0" lvl="0" marL="0" marR="0" rtl="0" algn="ctr">
                        <a:lnSpc>
                          <a:spcPct val="107000"/>
                        </a:lnSpc>
                        <a:spcBef>
                          <a:spcPts val="0"/>
                        </a:spcBef>
                        <a:spcAft>
                          <a:spcPts val="0"/>
                        </a:spcAft>
                        <a:buClr>
                          <a:srgbClr val="000000"/>
                        </a:buClr>
                        <a:buSzPts val="1600"/>
                        <a:buFont typeface="Arial"/>
                        <a:buNone/>
                      </a:pPr>
                      <a:r>
                        <a:rPr lang="it-IT" sz="1600" u="none" cap="none" strike="noStrike"/>
                        <a:t>TOTALE</a:t>
                      </a:r>
                      <a:endParaRPr sz="16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400"/>
                        <a:buFont typeface="Arial"/>
                        <a:buNone/>
                      </a:pPr>
                      <a:r>
                        <a:rPr b="1" lang="it-IT" sz="1400" u="none" cap="none" strike="noStrike"/>
                        <a:t>26.903</a:t>
                      </a:r>
                      <a:endParaRPr b="1" sz="14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400"/>
                        <a:buFont typeface="Arial"/>
                        <a:buNone/>
                      </a:pPr>
                      <a:r>
                        <a:rPr b="1" lang="it-IT" sz="1400" u="none" cap="none" strike="noStrike"/>
                        <a:t>126.755</a:t>
                      </a:r>
                      <a:endParaRPr b="1" sz="14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grpSp>
        <p:nvGrpSpPr>
          <p:cNvPr id="601" name="Google Shape;601;p31"/>
          <p:cNvGrpSpPr/>
          <p:nvPr/>
        </p:nvGrpSpPr>
        <p:grpSpPr>
          <a:xfrm>
            <a:off x="107950" y="908050"/>
            <a:ext cx="8928100" cy="4321174"/>
            <a:chOff x="0" y="0"/>
            <a:chExt cx="8928100" cy="4321174"/>
          </a:xfrm>
        </p:grpSpPr>
        <p:cxnSp>
          <p:nvCxnSpPr>
            <p:cNvPr id="602" name="Google Shape;602;p31"/>
            <p:cNvCxnSpPr/>
            <p:nvPr/>
          </p:nvCxnSpPr>
          <p:spPr>
            <a:xfrm>
              <a:off x="0" y="0"/>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03" name="Google Shape;603;p31"/>
            <p:cNvSpPr/>
            <p:nvPr/>
          </p:nvSpPr>
          <p:spPr>
            <a:xfrm>
              <a:off x="0" y="0"/>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31"/>
            <p:cNvSpPr txBox="1"/>
            <p:nvPr/>
          </p:nvSpPr>
          <p:spPr>
            <a:xfrm>
              <a:off x="0" y="0"/>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Analisi del tracciato record</a:t>
              </a:r>
              <a:endParaRPr b="0" i="0" sz="1400" u="none" cap="none" strike="noStrike">
                <a:solidFill>
                  <a:srgbClr val="000000"/>
                </a:solidFill>
                <a:latin typeface="Arial"/>
                <a:ea typeface="Arial"/>
                <a:cs typeface="Arial"/>
                <a:sym typeface="Arial"/>
              </a:endParaRPr>
            </a:p>
          </p:txBody>
        </p:sp>
        <p:cxnSp>
          <p:nvCxnSpPr>
            <p:cNvPr id="605" name="Google Shape;605;p31"/>
            <p:cNvCxnSpPr/>
            <p:nvPr/>
          </p:nvCxnSpPr>
          <p:spPr>
            <a:xfrm>
              <a:off x="0" y="540146"/>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06" name="Google Shape;606;p31"/>
            <p:cNvSpPr/>
            <p:nvPr/>
          </p:nvSpPr>
          <p:spPr>
            <a:xfrm>
              <a:off x="0" y="540146"/>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31"/>
            <p:cNvSpPr txBox="1"/>
            <p:nvPr/>
          </p:nvSpPr>
          <p:spPr>
            <a:xfrm>
              <a:off x="0" y="540146"/>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Analisi dati domande</a:t>
              </a:r>
              <a:endParaRPr b="0" i="0" sz="1400" u="none" cap="none" strike="noStrike">
                <a:solidFill>
                  <a:srgbClr val="000000"/>
                </a:solidFill>
                <a:latin typeface="Arial"/>
                <a:ea typeface="Arial"/>
                <a:cs typeface="Arial"/>
                <a:sym typeface="Arial"/>
              </a:endParaRPr>
            </a:p>
          </p:txBody>
        </p:sp>
        <p:cxnSp>
          <p:nvCxnSpPr>
            <p:cNvPr id="608" name="Google Shape;608;p31"/>
            <p:cNvCxnSpPr/>
            <p:nvPr/>
          </p:nvCxnSpPr>
          <p:spPr>
            <a:xfrm>
              <a:off x="0" y="1080293"/>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09" name="Google Shape;609;p31"/>
            <p:cNvSpPr/>
            <p:nvPr/>
          </p:nvSpPr>
          <p:spPr>
            <a:xfrm>
              <a:off x="0" y="1080293"/>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31"/>
            <p:cNvSpPr txBox="1"/>
            <p:nvPr/>
          </p:nvSpPr>
          <p:spPr>
            <a:xfrm>
              <a:off x="0" y="1080293"/>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Creazione del database interno</a:t>
              </a:r>
              <a:endParaRPr b="0" i="0" sz="1400" u="none" cap="none" strike="noStrike">
                <a:solidFill>
                  <a:srgbClr val="000000"/>
                </a:solidFill>
                <a:latin typeface="Arial"/>
                <a:ea typeface="Arial"/>
                <a:cs typeface="Arial"/>
                <a:sym typeface="Arial"/>
              </a:endParaRPr>
            </a:p>
          </p:txBody>
        </p:sp>
        <p:cxnSp>
          <p:nvCxnSpPr>
            <p:cNvPr id="611" name="Google Shape;611;p31"/>
            <p:cNvCxnSpPr/>
            <p:nvPr/>
          </p:nvCxnSpPr>
          <p:spPr>
            <a:xfrm>
              <a:off x="0" y="1620440"/>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12" name="Google Shape;612;p31"/>
            <p:cNvSpPr/>
            <p:nvPr/>
          </p:nvSpPr>
          <p:spPr>
            <a:xfrm>
              <a:off x="0" y="1620440"/>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31"/>
            <p:cNvSpPr txBox="1"/>
            <p:nvPr/>
          </p:nvSpPr>
          <p:spPr>
            <a:xfrm>
              <a:off x="0" y="1620440"/>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Acquisizione, conversione e validazione dati</a:t>
              </a:r>
              <a:endParaRPr b="0" i="0" sz="1400" u="none" cap="none" strike="noStrike">
                <a:solidFill>
                  <a:srgbClr val="000000"/>
                </a:solidFill>
                <a:latin typeface="Arial"/>
                <a:ea typeface="Arial"/>
                <a:cs typeface="Arial"/>
                <a:sym typeface="Arial"/>
              </a:endParaRPr>
            </a:p>
          </p:txBody>
        </p:sp>
        <p:cxnSp>
          <p:nvCxnSpPr>
            <p:cNvPr id="614" name="Google Shape;614;p31"/>
            <p:cNvCxnSpPr/>
            <p:nvPr/>
          </p:nvCxnSpPr>
          <p:spPr>
            <a:xfrm>
              <a:off x="0" y="2160587"/>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15" name="Google Shape;615;p31"/>
            <p:cNvSpPr/>
            <p:nvPr/>
          </p:nvSpPr>
          <p:spPr>
            <a:xfrm>
              <a:off x="0" y="2160587"/>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1"/>
            <p:cNvSpPr txBox="1"/>
            <p:nvPr/>
          </p:nvSpPr>
          <p:spPr>
            <a:xfrm>
              <a:off x="0" y="2160587"/>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Definizione criteri di valutazione </a:t>
              </a:r>
              <a:endParaRPr b="0" i="0" sz="1400" u="none" cap="none" strike="noStrike">
                <a:solidFill>
                  <a:srgbClr val="000000"/>
                </a:solidFill>
                <a:latin typeface="Arial"/>
                <a:ea typeface="Arial"/>
                <a:cs typeface="Arial"/>
                <a:sym typeface="Arial"/>
              </a:endParaRPr>
            </a:p>
          </p:txBody>
        </p:sp>
        <p:cxnSp>
          <p:nvCxnSpPr>
            <p:cNvPr id="617" name="Google Shape;617;p31"/>
            <p:cNvCxnSpPr/>
            <p:nvPr/>
          </p:nvCxnSpPr>
          <p:spPr>
            <a:xfrm>
              <a:off x="0" y="2700734"/>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18" name="Google Shape;618;p31"/>
            <p:cNvSpPr/>
            <p:nvPr/>
          </p:nvSpPr>
          <p:spPr>
            <a:xfrm>
              <a:off x="0" y="2700734"/>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1"/>
            <p:cNvSpPr txBox="1"/>
            <p:nvPr/>
          </p:nvSpPr>
          <p:spPr>
            <a:xfrm>
              <a:off x="0" y="2700734"/>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Creazione delle «query»</a:t>
              </a:r>
              <a:endParaRPr b="0" i="0" sz="1400" u="none" cap="none" strike="noStrike">
                <a:solidFill>
                  <a:srgbClr val="000000"/>
                </a:solidFill>
                <a:latin typeface="Arial"/>
                <a:ea typeface="Arial"/>
                <a:cs typeface="Arial"/>
                <a:sym typeface="Arial"/>
              </a:endParaRPr>
            </a:p>
          </p:txBody>
        </p:sp>
        <p:cxnSp>
          <p:nvCxnSpPr>
            <p:cNvPr id="620" name="Google Shape;620;p31"/>
            <p:cNvCxnSpPr/>
            <p:nvPr/>
          </p:nvCxnSpPr>
          <p:spPr>
            <a:xfrm>
              <a:off x="0" y="3240881"/>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21" name="Google Shape;621;p31"/>
            <p:cNvSpPr/>
            <p:nvPr/>
          </p:nvSpPr>
          <p:spPr>
            <a:xfrm>
              <a:off x="0" y="3240881"/>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31"/>
            <p:cNvSpPr txBox="1"/>
            <p:nvPr/>
          </p:nvSpPr>
          <p:spPr>
            <a:xfrm>
              <a:off x="0" y="3240881"/>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Determinazione delle domande non ricevibili, non ammissibili, ricevibili, ammissibili</a:t>
              </a:r>
              <a:endParaRPr b="0" i="0" sz="1400" u="none" cap="none" strike="noStrike">
                <a:solidFill>
                  <a:srgbClr val="000000"/>
                </a:solidFill>
                <a:latin typeface="Arial"/>
                <a:ea typeface="Arial"/>
                <a:cs typeface="Arial"/>
                <a:sym typeface="Arial"/>
              </a:endParaRPr>
            </a:p>
          </p:txBody>
        </p:sp>
        <p:cxnSp>
          <p:nvCxnSpPr>
            <p:cNvPr id="623" name="Google Shape;623;p31"/>
            <p:cNvCxnSpPr/>
            <p:nvPr/>
          </p:nvCxnSpPr>
          <p:spPr>
            <a:xfrm>
              <a:off x="0" y="3781028"/>
              <a:ext cx="8928100"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624" name="Google Shape;624;p31"/>
            <p:cNvSpPr/>
            <p:nvPr/>
          </p:nvSpPr>
          <p:spPr>
            <a:xfrm>
              <a:off x="0" y="3781028"/>
              <a:ext cx="8928100" cy="54014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31"/>
            <p:cNvSpPr txBox="1"/>
            <p:nvPr/>
          </p:nvSpPr>
          <p:spPr>
            <a:xfrm>
              <a:off x="0" y="3781028"/>
              <a:ext cx="8928100" cy="54014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Elaborazione graduatoria provvisoria</a:t>
              </a:r>
              <a:endParaRPr b="0" i="0" sz="1400" u="none" cap="none" strike="noStrike">
                <a:solidFill>
                  <a:srgbClr val="000000"/>
                </a:solidFill>
                <a:latin typeface="Arial"/>
                <a:ea typeface="Arial"/>
                <a:cs typeface="Arial"/>
                <a:sym typeface="Arial"/>
              </a:endParaRPr>
            </a:p>
          </p:txBody>
        </p:sp>
      </p:grpSp>
      <p:sp>
        <p:nvSpPr>
          <p:cNvPr id="626" name="Google Shape;626;p31"/>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None/>
            </a:pPr>
            <a:r>
              <a:rPr lang="it-IT"/>
              <a:t>Aspetti salienti dell’Istruttoria Informatizzata 1/2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grpSp>
        <p:nvGrpSpPr>
          <p:cNvPr id="631" name="Google Shape;631;p32"/>
          <p:cNvGrpSpPr/>
          <p:nvPr/>
        </p:nvGrpSpPr>
        <p:grpSpPr>
          <a:xfrm>
            <a:off x="107950" y="908050"/>
            <a:ext cx="8928100" cy="4321174"/>
            <a:chOff x="0" y="0"/>
            <a:chExt cx="8928100" cy="4321174"/>
          </a:xfrm>
        </p:grpSpPr>
        <p:cxnSp>
          <p:nvCxnSpPr>
            <p:cNvPr id="632" name="Google Shape;632;p32"/>
            <p:cNvCxnSpPr/>
            <p:nvPr/>
          </p:nvCxnSpPr>
          <p:spPr>
            <a:xfrm>
              <a:off x="0" y="0"/>
              <a:ext cx="8928100" cy="0"/>
            </a:xfrm>
            <a:prstGeom prst="straightConnector1">
              <a:avLst/>
            </a:prstGeom>
            <a:solidFill>
              <a:schemeClr val="lt1"/>
            </a:solidFill>
            <a:ln cap="flat" cmpd="sng" w="25400">
              <a:solidFill>
                <a:srgbClr val="1C4170"/>
              </a:solidFill>
              <a:prstDash val="solid"/>
              <a:round/>
              <a:headEnd len="sm" w="sm" type="none"/>
              <a:tailEnd len="sm" w="sm" type="none"/>
            </a:ln>
          </p:spPr>
        </p:cxnSp>
        <p:sp>
          <p:nvSpPr>
            <p:cNvPr id="633" name="Google Shape;633;p32"/>
            <p:cNvSpPr/>
            <p:nvPr/>
          </p:nvSpPr>
          <p:spPr>
            <a:xfrm>
              <a:off x="0" y="0"/>
              <a:ext cx="8928100" cy="108029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32"/>
            <p:cNvSpPr txBox="1"/>
            <p:nvPr/>
          </p:nvSpPr>
          <p:spPr>
            <a:xfrm>
              <a:off x="0" y="0"/>
              <a:ext cx="8928100" cy="1080293"/>
            </a:xfrm>
            <a:prstGeom prst="rect">
              <a:avLst/>
            </a:prstGeom>
            <a:noFill/>
            <a:ln>
              <a:noFill/>
            </a:ln>
          </p:spPr>
          <p:txBody>
            <a:bodyPr anchorCtr="0" anchor="t"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Times New Roman"/>
                <a:buNone/>
              </a:pPr>
              <a:r>
                <a:rPr b="0" i="0" lang="it-IT" sz="3000" u="none" cap="none" strike="noStrike">
                  <a:solidFill>
                    <a:schemeClr val="dk1"/>
                  </a:solidFill>
                  <a:latin typeface="Times New Roman"/>
                  <a:ea typeface="Times New Roman"/>
                  <a:cs typeface="Times New Roman"/>
                  <a:sym typeface="Times New Roman"/>
                </a:rPr>
                <a:t>Le verifiche sono totalmente automatizzate </a:t>
              </a:r>
              <a:endParaRPr b="0" i="0" sz="1400" u="none" cap="none" strike="noStrike">
                <a:solidFill>
                  <a:srgbClr val="000000"/>
                </a:solidFill>
                <a:latin typeface="Arial"/>
                <a:ea typeface="Arial"/>
                <a:cs typeface="Arial"/>
                <a:sym typeface="Arial"/>
              </a:endParaRPr>
            </a:p>
          </p:txBody>
        </p:sp>
        <p:cxnSp>
          <p:nvCxnSpPr>
            <p:cNvPr id="635" name="Google Shape;635;p32"/>
            <p:cNvCxnSpPr/>
            <p:nvPr/>
          </p:nvCxnSpPr>
          <p:spPr>
            <a:xfrm>
              <a:off x="0" y="1080293"/>
              <a:ext cx="8928100" cy="0"/>
            </a:xfrm>
            <a:prstGeom prst="straightConnector1">
              <a:avLst/>
            </a:prstGeom>
            <a:solidFill>
              <a:schemeClr val="lt1"/>
            </a:solidFill>
            <a:ln cap="flat" cmpd="sng" w="25400">
              <a:solidFill>
                <a:srgbClr val="1C4170"/>
              </a:solidFill>
              <a:prstDash val="solid"/>
              <a:round/>
              <a:headEnd len="sm" w="sm" type="none"/>
              <a:tailEnd len="sm" w="sm" type="none"/>
            </a:ln>
          </p:spPr>
        </p:cxnSp>
        <p:sp>
          <p:nvSpPr>
            <p:cNvPr id="636" name="Google Shape;636;p32"/>
            <p:cNvSpPr/>
            <p:nvPr/>
          </p:nvSpPr>
          <p:spPr>
            <a:xfrm>
              <a:off x="0" y="1080293"/>
              <a:ext cx="8928100" cy="108029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32"/>
            <p:cNvSpPr txBox="1"/>
            <p:nvPr/>
          </p:nvSpPr>
          <p:spPr>
            <a:xfrm>
              <a:off x="0" y="1080293"/>
              <a:ext cx="8928100" cy="1080293"/>
            </a:xfrm>
            <a:prstGeom prst="rect">
              <a:avLst/>
            </a:prstGeom>
            <a:noFill/>
            <a:ln>
              <a:noFill/>
            </a:ln>
          </p:spPr>
          <p:txBody>
            <a:bodyPr anchorCtr="0" anchor="t"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Times New Roman"/>
                <a:buNone/>
              </a:pPr>
              <a:r>
                <a:rPr b="0" i="0" lang="it-IT" sz="3000" u="none" cap="none" strike="noStrike">
                  <a:solidFill>
                    <a:schemeClr val="dk1"/>
                  </a:solidFill>
                  <a:latin typeface="Times New Roman"/>
                  <a:ea typeface="Times New Roman"/>
                  <a:cs typeface="Times New Roman"/>
                  <a:sym typeface="Times New Roman"/>
                </a:rPr>
                <a:t>I dati sono verificati informaticamente tramite incroci tra le diverse banche dati disponibili</a:t>
              </a:r>
              <a:endParaRPr b="0" i="0" sz="1400" u="none" cap="none" strike="noStrike">
                <a:solidFill>
                  <a:srgbClr val="000000"/>
                </a:solidFill>
                <a:latin typeface="Arial"/>
                <a:ea typeface="Arial"/>
                <a:cs typeface="Arial"/>
                <a:sym typeface="Arial"/>
              </a:endParaRPr>
            </a:p>
          </p:txBody>
        </p:sp>
        <p:cxnSp>
          <p:nvCxnSpPr>
            <p:cNvPr id="638" name="Google Shape;638;p32"/>
            <p:cNvCxnSpPr/>
            <p:nvPr/>
          </p:nvCxnSpPr>
          <p:spPr>
            <a:xfrm>
              <a:off x="0" y="2160587"/>
              <a:ext cx="8928100" cy="0"/>
            </a:xfrm>
            <a:prstGeom prst="straightConnector1">
              <a:avLst/>
            </a:prstGeom>
            <a:solidFill>
              <a:schemeClr val="lt1"/>
            </a:solidFill>
            <a:ln cap="flat" cmpd="sng" w="25400">
              <a:solidFill>
                <a:srgbClr val="1C4170"/>
              </a:solidFill>
              <a:prstDash val="solid"/>
              <a:round/>
              <a:headEnd len="sm" w="sm" type="none"/>
              <a:tailEnd len="sm" w="sm" type="none"/>
            </a:ln>
          </p:spPr>
        </p:cxnSp>
        <p:sp>
          <p:nvSpPr>
            <p:cNvPr id="639" name="Google Shape;639;p32"/>
            <p:cNvSpPr/>
            <p:nvPr/>
          </p:nvSpPr>
          <p:spPr>
            <a:xfrm>
              <a:off x="0" y="2160587"/>
              <a:ext cx="8928100" cy="108029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32"/>
            <p:cNvSpPr txBox="1"/>
            <p:nvPr/>
          </p:nvSpPr>
          <p:spPr>
            <a:xfrm>
              <a:off x="0" y="2160587"/>
              <a:ext cx="8928100" cy="1080293"/>
            </a:xfrm>
            <a:prstGeom prst="rect">
              <a:avLst/>
            </a:prstGeom>
            <a:noFill/>
            <a:ln>
              <a:noFill/>
            </a:ln>
          </p:spPr>
          <p:txBody>
            <a:bodyPr anchorCtr="0" anchor="t"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Times New Roman"/>
                <a:buNone/>
              </a:pPr>
              <a:r>
                <a:rPr b="0" i="0" lang="it-IT" sz="3000" u="none" cap="none" strike="noStrike">
                  <a:solidFill>
                    <a:schemeClr val="dk1"/>
                  </a:solidFill>
                  <a:latin typeface="Times New Roman"/>
                  <a:ea typeface="Times New Roman"/>
                  <a:cs typeface="Times New Roman"/>
                  <a:sym typeface="Times New Roman"/>
                </a:rPr>
                <a:t>Gli esiti sono validati dal Responsabile di Misura</a:t>
              </a:r>
              <a:endParaRPr b="0" i="0" sz="1400" u="none" cap="none" strike="noStrike">
                <a:solidFill>
                  <a:srgbClr val="000000"/>
                </a:solidFill>
                <a:latin typeface="Arial"/>
                <a:ea typeface="Arial"/>
                <a:cs typeface="Arial"/>
                <a:sym typeface="Arial"/>
              </a:endParaRPr>
            </a:p>
          </p:txBody>
        </p:sp>
        <p:cxnSp>
          <p:nvCxnSpPr>
            <p:cNvPr id="641" name="Google Shape;641;p32"/>
            <p:cNvCxnSpPr/>
            <p:nvPr/>
          </p:nvCxnSpPr>
          <p:spPr>
            <a:xfrm>
              <a:off x="0" y="3240881"/>
              <a:ext cx="8928100" cy="0"/>
            </a:xfrm>
            <a:prstGeom prst="straightConnector1">
              <a:avLst/>
            </a:prstGeom>
            <a:solidFill>
              <a:schemeClr val="lt1"/>
            </a:solidFill>
            <a:ln cap="flat" cmpd="sng" w="25400">
              <a:solidFill>
                <a:srgbClr val="1C4170"/>
              </a:solidFill>
              <a:prstDash val="solid"/>
              <a:round/>
              <a:headEnd len="sm" w="sm" type="none"/>
              <a:tailEnd len="sm" w="sm" type="none"/>
            </a:ln>
          </p:spPr>
        </p:cxnSp>
        <p:sp>
          <p:nvSpPr>
            <p:cNvPr id="642" name="Google Shape;642;p32"/>
            <p:cNvSpPr/>
            <p:nvPr/>
          </p:nvSpPr>
          <p:spPr>
            <a:xfrm>
              <a:off x="0" y="3240881"/>
              <a:ext cx="8928100" cy="108029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32"/>
            <p:cNvSpPr txBox="1"/>
            <p:nvPr/>
          </p:nvSpPr>
          <p:spPr>
            <a:xfrm>
              <a:off x="0" y="3240881"/>
              <a:ext cx="8928100" cy="1080293"/>
            </a:xfrm>
            <a:prstGeom prst="rect">
              <a:avLst/>
            </a:prstGeom>
            <a:noFill/>
            <a:ln>
              <a:noFill/>
            </a:ln>
          </p:spPr>
          <p:txBody>
            <a:bodyPr anchorCtr="0" anchor="t"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Times New Roman"/>
                <a:buNone/>
              </a:pPr>
              <a:r>
                <a:rPr b="0" i="0" lang="it-IT" sz="3000" u="none" cap="none" strike="noStrike">
                  <a:solidFill>
                    <a:schemeClr val="dk1"/>
                  </a:solidFill>
                  <a:latin typeface="Times New Roman"/>
                  <a:ea typeface="Times New Roman"/>
                  <a:cs typeface="Times New Roman"/>
                  <a:sym typeface="Times New Roman"/>
                </a:rPr>
                <a:t>L’istruttoria fornisce le graduatorie e gli elenchi in un formato già pronto per la pubblicazione </a:t>
              </a:r>
              <a:endParaRPr b="0" i="0" sz="1400" u="none" cap="none" strike="noStrike">
                <a:solidFill>
                  <a:srgbClr val="000000"/>
                </a:solidFill>
                <a:latin typeface="Arial"/>
                <a:ea typeface="Arial"/>
                <a:cs typeface="Arial"/>
                <a:sym typeface="Arial"/>
              </a:endParaRPr>
            </a:p>
          </p:txBody>
        </p:sp>
      </p:grpSp>
      <p:sp>
        <p:nvSpPr>
          <p:cNvPr id="644" name="Google Shape;644;p32"/>
          <p:cNvSpPr txBox="1"/>
          <p:nvPr/>
        </p:nvSpPr>
        <p:spPr>
          <a:xfrm>
            <a:off x="107504" y="44624"/>
            <a:ext cx="8856984" cy="64807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Aspetti salienti dell’Istruttoria Informatizzata 2/2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33"/>
          <p:cNvSpPr txBox="1"/>
          <p:nvPr>
            <p:ph idx="1" type="body"/>
          </p:nvPr>
        </p:nvSpPr>
        <p:spPr>
          <a:xfrm>
            <a:off x="107504" y="908720"/>
            <a:ext cx="8928992" cy="43204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it-IT"/>
              <a:t>Sistema di Controllo del PSR Calabria - Ruoli</a:t>
            </a:r>
            <a:endParaRPr/>
          </a:p>
        </p:txBody>
      </p:sp>
      <p:sp>
        <p:nvSpPr>
          <p:cNvPr id="650" name="Google Shape;65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651" name="Google Shape;651;p33"/>
          <p:cNvSpPr/>
          <p:nvPr/>
        </p:nvSpPr>
        <p:spPr>
          <a:xfrm>
            <a:off x="467544" y="622003"/>
            <a:ext cx="8136904" cy="1366837"/>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Arial"/>
              <a:buNone/>
            </a:pPr>
            <a:r>
              <a:rPr b="0" i="0" lang="it-IT" sz="2000" u="none" cap="none" strike="noStrike">
                <a:solidFill>
                  <a:schemeClr val="dk1"/>
                </a:solidFill>
                <a:latin typeface="Times New Roman"/>
                <a:ea typeface="Times New Roman"/>
                <a:cs typeface="Times New Roman"/>
                <a:sym typeface="Times New Roman"/>
              </a:rPr>
              <a:t>In prima approssimazione, con notevole semplificazione, è possibile rappresentare la struttura del sistema di controllo del PSR Calabria,  per mezzo della tabella seguente:</a:t>
            </a:r>
            <a:endParaRPr b="0" i="0" sz="2400" u="none" cap="none" strike="noStrike">
              <a:solidFill>
                <a:schemeClr val="dk1"/>
              </a:solidFill>
              <a:latin typeface="Arial"/>
              <a:ea typeface="Arial"/>
              <a:cs typeface="Arial"/>
              <a:sym typeface="Arial"/>
            </a:endParaRPr>
          </a:p>
        </p:txBody>
      </p:sp>
      <p:pic>
        <p:nvPicPr>
          <p:cNvPr id="652" name="Google Shape;652;p33"/>
          <p:cNvPicPr preferRelativeResize="0"/>
          <p:nvPr/>
        </p:nvPicPr>
        <p:blipFill rotWithShape="1">
          <a:blip r:embed="rId3">
            <a:alphaModFix/>
          </a:blip>
          <a:srcRect b="0" l="16493" r="8110" t="10748"/>
          <a:stretch/>
        </p:blipFill>
        <p:spPr>
          <a:xfrm>
            <a:off x="1043609" y="1844824"/>
            <a:ext cx="7128791" cy="3168650"/>
          </a:xfrm>
          <a:prstGeom prst="rect">
            <a:avLst/>
          </a:prstGeom>
          <a:noFill/>
          <a:ln>
            <a:noFill/>
          </a:ln>
        </p:spPr>
      </p:pic>
      <p:sp>
        <p:nvSpPr>
          <p:cNvPr id="653" name="Google Shape;653;p33"/>
          <p:cNvSpPr txBox="1"/>
          <p:nvPr/>
        </p:nvSpPr>
        <p:spPr>
          <a:xfrm>
            <a:off x="2518389" y="3121223"/>
            <a:ext cx="39742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dk1"/>
                </a:solidFill>
                <a:latin typeface="Arial Narrow"/>
                <a:ea typeface="Arial Narrow"/>
                <a:cs typeface="Arial Narrow"/>
                <a:sym typeface="Arial Narrow"/>
              </a:rPr>
              <a:t>-20</a:t>
            </a:r>
            <a:endParaRPr b="0" i="0" sz="1400" u="none" cap="none" strike="noStrike">
              <a:solidFill>
                <a:srgbClr val="000000"/>
              </a:solidFill>
              <a:latin typeface="Arial"/>
              <a:ea typeface="Arial"/>
              <a:cs typeface="Arial"/>
              <a:sym typeface="Arial"/>
            </a:endParaRPr>
          </a:p>
        </p:txBody>
      </p:sp>
      <p:sp>
        <p:nvSpPr>
          <p:cNvPr id="654" name="Google Shape;654;p33"/>
          <p:cNvSpPr txBox="1"/>
          <p:nvPr/>
        </p:nvSpPr>
        <p:spPr>
          <a:xfrm>
            <a:off x="107502" y="26977"/>
            <a:ext cx="8856984" cy="52170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Sistema di Controllo del PSR Calabria - Ruoli</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pSp>
        <p:nvGrpSpPr>
          <p:cNvPr id="659" name="Google Shape;659;p34"/>
          <p:cNvGrpSpPr/>
          <p:nvPr/>
        </p:nvGrpSpPr>
        <p:grpSpPr>
          <a:xfrm>
            <a:off x="323528" y="836712"/>
            <a:ext cx="8640959" cy="3960438"/>
            <a:chOff x="0" y="0"/>
            <a:chExt cx="8640959" cy="3960438"/>
          </a:xfrm>
        </p:grpSpPr>
        <p:cxnSp>
          <p:nvCxnSpPr>
            <p:cNvPr id="660" name="Google Shape;660;p34"/>
            <p:cNvCxnSpPr/>
            <p:nvPr/>
          </p:nvCxnSpPr>
          <p:spPr>
            <a:xfrm>
              <a:off x="0" y="0"/>
              <a:ext cx="8640959"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661" name="Google Shape;661;p34"/>
            <p:cNvSpPr/>
            <p:nvPr/>
          </p:nvSpPr>
          <p:spPr>
            <a:xfrm>
              <a:off x="0" y="0"/>
              <a:ext cx="8640959" cy="99010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34"/>
            <p:cNvSpPr txBox="1"/>
            <p:nvPr/>
          </p:nvSpPr>
          <p:spPr>
            <a:xfrm>
              <a:off x="0" y="0"/>
              <a:ext cx="8640959" cy="990109"/>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Il controllo delle domande di aiuto è effettuato sul </a:t>
              </a:r>
              <a:r>
                <a:rPr b="1" i="0" lang="it-IT" sz="1800" u="none" cap="none" strike="noStrike">
                  <a:solidFill>
                    <a:schemeClr val="dk1"/>
                  </a:solidFill>
                  <a:latin typeface="Times New Roman"/>
                  <a:ea typeface="Times New Roman"/>
                  <a:cs typeface="Times New Roman"/>
                  <a:sym typeface="Times New Roman"/>
                </a:rPr>
                <a:t>100%</a:t>
              </a:r>
              <a:r>
                <a:rPr b="0" i="0" lang="it-IT" sz="1800" u="none" cap="none" strike="noStrike">
                  <a:solidFill>
                    <a:schemeClr val="dk1"/>
                  </a:solidFill>
                  <a:latin typeface="Times New Roman"/>
                  <a:ea typeface="Times New Roman"/>
                  <a:cs typeface="Times New Roman"/>
                  <a:sym typeface="Times New Roman"/>
                </a:rPr>
                <a:t> delle domande dapprima mediante SIGC e sotto il profilo dell’affidabilità del richiedente e della ricevibilità della domanda. Successivamente viene accertata l’ammissibilità del progetto.</a:t>
              </a:r>
              <a:endParaRPr b="0" i="0" sz="1400" u="none" cap="none" strike="noStrike">
                <a:solidFill>
                  <a:srgbClr val="000000"/>
                </a:solidFill>
                <a:latin typeface="Arial"/>
                <a:ea typeface="Arial"/>
                <a:cs typeface="Arial"/>
                <a:sym typeface="Arial"/>
              </a:endParaRPr>
            </a:p>
          </p:txBody>
        </p:sp>
        <p:cxnSp>
          <p:nvCxnSpPr>
            <p:cNvPr id="663" name="Google Shape;663;p34"/>
            <p:cNvCxnSpPr/>
            <p:nvPr/>
          </p:nvCxnSpPr>
          <p:spPr>
            <a:xfrm>
              <a:off x="0" y="990109"/>
              <a:ext cx="8640959"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664" name="Google Shape;664;p34"/>
            <p:cNvSpPr/>
            <p:nvPr/>
          </p:nvSpPr>
          <p:spPr>
            <a:xfrm>
              <a:off x="0" y="990109"/>
              <a:ext cx="8640959" cy="99010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34"/>
            <p:cNvSpPr txBox="1"/>
            <p:nvPr/>
          </p:nvSpPr>
          <p:spPr>
            <a:xfrm>
              <a:off x="0" y="990109"/>
              <a:ext cx="8640959" cy="990109"/>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Le domande d’aiuto sono </a:t>
              </a:r>
              <a:r>
                <a:rPr b="1" i="0" lang="it-IT" sz="1800" u="none" cap="none" strike="noStrike">
                  <a:solidFill>
                    <a:schemeClr val="dk1"/>
                  </a:solidFill>
                  <a:latin typeface="Times New Roman"/>
                  <a:ea typeface="Times New Roman"/>
                  <a:cs typeface="Times New Roman"/>
                  <a:sym typeface="Times New Roman"/>
                </a:rPr>
                <a:t>ulteriormente sottoposte a controllo a campione in sede di approvazione della graduatoria definitiva</a:t>
              </a:r>
              <a:r>
                <a:rPr b="0" i="0" lang="it-IT" sz="1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cxnSp>
          <p:nvCxnSpPr>
            <p:cNvPr id="666" name="Google Shape;666;p34"/>
            <p:cNvCxnSpPr/>
            <p:nvPr/>
          </p:nvCxnSpPr>
          <p:spPr>
            <a:xfrm>
              <a:off x="0" y="1980219"/>
              <a:ext cx="8640959"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667" name="Google Shape;667;p34"/>
            <p:cNvSpPr/>
            <p:nvPr/>
          </p:nvSpPr>
          <p:spPr>
            <a:xfrm>
              <a:off x="0" y="1980219"/>
              <a:ext cx="8640959" cy="99010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34"/>
            <p:cNvSpPr txBox="1"/>
            <p:nvPr/>
          </p:nvSpPr>
          <p:spPr>
            <a:xfrm>
              <a:off x="0" y="1980219"/>
              <a:ext cx="8640959" cy="990109"/>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Il controllo della </a:t>
              </a:r>
              <a:r>
                <a:rPr b="1" i="0" lang="it-IT" sz="1800" u="none" cap="none" strike="noStrike">
                  <a:solidFill>
                    <a:schemeClr val="dk1"/>
                  </a:solidFill>
                  <a:latin typeface="Times New Roman"/>
                  <a:ea typeface="Times New Roman"/>
                  <a:cs typeface="Times New Roman"/>
                  <a:sym typeface="Times New Roman"/>
                </a:rPr>
                <a:t>coerenza programmatica </a:t>
              </a:r>
              <a:r>
                <a:rPr b="0" i="0" lang="it-IT" sz="1800" u="none" cap="none" strike="noStrike">
                  <a:solidFill>
                    <a:schemeClr val="dk1"/>
                  </a:solidFill>
                  <a:latin typeface="Times New Roman"/>
                  <a:ea typeface="Times New Roman"/>
                  <a:cs typeface="Times New Roman"/>
                  <a:sym typeface="Times New Roman"/>
                </a:rPr>
                <a:t>è di tipo campionario ed è finalizzato ad accertare la fondatezza del giudizio assunto in sede di istruttoria.</a:t>
              </a:r>
              <a:endParaRPr b="0" i="0" sz="1400" u="none" cap="none" strike="noStrike">
                <a:solidFill>
                  <a:srgbClr val="000000"/>
                </a:solidFill>
                <a:latin typeface="Arial"/>
                <a:ea typeface="Arial"/>
                <a:cs typeface="Arial"/>
                <a:sym typeface="Arial"/>
              </a:endParaRPr>
            </a:p>
          </p:txBody>
        </p:sp>
        <p:cxnSp>
          <p:nvCxnSpPr>
            <p:cNvPr id="669" name="Google Shape;669;p34"/>
            <p:cNvCxnSpPr/>
            <p:nvPr/>
          </p:nvCxnSpPr>
          <p:spPr>
            <a:xfrm>
              <a:off x="0" y="2970329"/>
              <a:ext cx="8640959"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670" name="Google Shape;670;p34"/>
            <p:cNvSpPr/>
            <p:nvPr/>
          </p:nvSpPr>
          <p:spPr>
            <a:xfrm>
              <a:off x="0" y="2970329"/>
              <a:ext cx="8640959" cy="99010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34"/>
            <p:cNvSpPr txBox="1"/>
            <p:nvPr/>
          </p:nvSpPr>
          <p:spPr>
            <a:xfrm>
              <a:off x="0" y="2970329"/>
              <a:ext cx="8640959" cy="990109"/>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La procedura di controllo delle domande di pagamento delle misure strutturali è stata disciplinata con apposita circolare che regolamenta l’esecuzione dei </a:t>
              </a:r>
              <a:r>
                <a:rPr b="1" i="0" lang="it-IT" sz="1800" u="none" cap="none" strike="noStrike">
                  <a:solidFill>
                    <a:schemeClr val="dk1"/>
                  </a:solidFill>
                  <a:latin typeface="Times New Roman"/>
                  <a:ea typeface="Times New Roman"/>
                  <a:cs typeface="Times New Roman"/>
                  <a:sym typeface="Times New Roman"/>
                </a:rPr>
                <a:t>controlli in situ </a:t>
              </a:r>
              <a:r>
                <a:rPr b="0" i="0" lang="it-IT" sz="1800" u="none" cap="none" strike="noStrike">
                  <a:solidFill>
                    <a:schemeClr val="dk1"/>
                  </a:solidFill>
                  <a:latin typeface="Times New Roman"/>
                  <a:ea typeface="Times New Roman"/>
                  <a:cs typeface="Times New Roman"/>
                  <a:sym typeface="Times New Roman"/>
                </a:rPr>
                <a:t>e dei </a:t>
              </a:r>
              <a:r>
                <a:rPr b="1" i="0" lang="it-IT" sz="1800" u="none" cap="none" strike="noStrike">
                  <a:solidFill>
                    <a:schemeClr val="dk1"/>
                  </a:solidFill>
                  <a:latin typeface="Times New Roman"/>
                  <a:ea typeface="Times New Roman"/>
                  <a:cs typeface="Times New Roman"/>
                  <a:sym typeface="Times New Roman"/>
                </a:rPr>
                <a:t>controlli in loco </a:t>
              </a:r>
              <a:r>
                <a:rPr b="0" i="0" lang="it-IT" sz="1800" u="none" cap="none" strike="noStrike">
                  <a:solidFill>
                    <a:schemeClr val="dk1"/>
                  </a:solidFill>
                  <a:latin typeface="Times New Roman"/>
                  <a:ea typeface="Times New Roman"/>
                  <a:cs typeface="Times New Roman"/>
                  <a:sym typeface="Times New Roman"/>
                </a:rPr>
                <a:t>e specifica la responsabilità di esecuzione di ciascuna fase del processo di istruttoria e controllo.</a:t>
              </a:r>
              <a:endParaRPr b="0" i="0" sz="1400" u="none" cap="none" strike="noStrike">
                <a:solidFill>
                  <a:srgbClr val="000000"/>
                </a:solidFill>
                <a:latin typeface="Arial"/>
                <a:ea typeface="Arial"/>
                <a:cs typeface="Arial"/>
                <a:sym typeface="Arial"/>
              </a:endParaRPr>
            </a:p>
          </p:txBody>
        </p:sp>
      </p:grpSp>
      <p:sp>
        <p:nvSpPr>
          <p:cNvPr id="672" name="Google Shape;672;p34"/>
          <p:cNvSpPr txBox="1"/>
          <p:nvPr>
            <p:ph idx="1" type="body"/>
          </p:nvPr>
        </p:nvSpPr>
        <p:spPr>
          <a:xfrm>
            <a:off x="192862" y="116632"/>
            <a:ext cx="8928992" cy="43204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it-IT"/>
              <a:t>Sistema di Controllo del PSR Calabria – Sintesi 1/2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grpSp>
        <p:nvGrpSpPr>
          <p:cNvPr id="677" name="Google Shape;677;p35"/>
          <p:cNvGrpSpPr/>
          <p:nvPr/>
        </p:nvGrpSpPr>
        <p:grpSpPr>
          <a:xfrm>
            <a:off x="251521" y="766743"/>
            <a:ext cx="8784975" cy="4172385"/>
            <a:chOff x="0" y="2039"/>
            <a:chExt cx="8784975" cy="4172385"/>
          </a:xfrm>
        </p:grpSpPr>
        <p:cxnSp>
          <p:nvCxnSpPr>
            <p:cNvPr id="678" name="Google Shape;678;p35"/>
            <p:cNvCxnSpPr/>
            <p:nvPr/>
          </p:nvCxnSpPr>
          <p:spPr>
            <a:xfrm>
              <a:off x="0" y="2039"/>
              <a:ext cx="8784975"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679" name="Google Shape;679;p35"/>
            <p:cNvSpPr/>
            <p:nvPr/>
          </p:nvSpPr>
          <p:spPr>
            <a:xfrm>
              <a:off x="0" y="2039"/>
              <a:ext cx="8784975" cy="139079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35"/>
            <p:cNvSpPr txBox="1"/>
            <p:nvPr/>
          </p:nvSpPr>
          <p:spPr>
            <a:xfrm>
              <a:off x="0" y="2039"/>
              <a:ext cx="8784975" cy="1390795"/>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In ottemperanza del disposto dalle norme comunitarie, in caso di accertamento di inadempienze a seguito dei controlli effettuati vengono comminate al beneficiario le </a:t>
              </a:r>
              <a:r>
                <a:rPr b="1" i="0" lang="it-IT" sz="1800" u="none" cap="none" strike="noStrike">
                  <a:solidFill>
                    <a:schemeClr val="dk1"/>
                  </a:solidFill>
                  <a:latin typeface="Times New Roman"/>
                  <a:ea typeface="Times New Roman"/>
                  <a:cs typeface="Times New Roman"/>
                  <a:sym typeface="Times New Roman"/>
                </a:rPr>
                <a:t>pertinenti riduzioni </a:t>
              </a:r>
              <a:r>
                <a:rPr b="0" i="0" lang="it-IT" sz="1800" u="none" cap="none" strike="noStrike">
                  <a:solidFill>
                    <a:schemeClr val="dk1"/>
                  </a:solidFill>
                  <a:latin typeface="Times New Roman"/>
                  <a:ea typeface="Times New Roman"/>
                  <a:cs typeface="Times New Roman"/>
                  <a:sym typeface="Times New Roman"/>
                </a:rPr>
                <a:t>ed </a:t>
              </a:r>
              <a:r>
                <a:rPr b="1" i="0" lang="it-IT" sz="1800" u="none" cap="none" strike="noStrike">
                  <a:solidFill>
                    <a:schemeClr val="dk1"/>
                  </a:solidFill>
                  <a:latin typeface="Times New Roman"/>
                  <a:ea typeface="Times New Roman"/>
                  <a:cs typeface="Times New Roman"/>
                  <a:sym typeface="Times New Roman"/>
                </a:rPr>
                <a:t>esclusioni</a:t>
              </a:r>
              <a:r>
                <a:rPr b="0" i="0" lang="it-IT" sz="1800" u="none" cap="none" strike="noStrike">
                  <a:solidFill>
                    <a:schemeClr val="dk1"/>
                  </a:solidFill>
                  <a:latin typeface="Times New Roman"/>
                  <a:ea typeface="Times New Roman"/>
                  <a:cs typeface="Times New Roman"/>
                  <a:sym typeface="Times New Roman"/>
                </a:rPr>
                <a:t> approvate con apposite Delibere di Giunta Regionale distinte per </a:t>
              </a:r>
              <a:r>
                <a:rPr b="1" i="0" lang="it-IT" sz="1800" u="none" cap="none" strike="noStrike">
                  <a:solidFill>
                    <a:schemeClr val="dk1"/>
                  </a:solidFill>
                  <a:latin typeface="Times New Roman"/>
                  <a:ea typeface="Times New Roman"/>
                  <a:cs typeface="Times New Roman"/>
                  <a:sym typeface="Times New Roman"/>
                </a:rPr>
                <a:t>misure a superficie </a:t>
              </a:r>
              <a:r>
                <a:rPr b="0" i="0" lang="it-IT" sz="1800" u="none" cap="none" strike="noStrike">
                  <a:solidFill>
                    <a:schemeClr val="dk1"/>
                  </a:solidFill>
                  <a:latin typeface="Times New Roman"/>
                  <a:ea typeface="Times New Roman"/>
                  <a:cs typeface="Times New Roman"/>
                  <a:sym typeface="Times New Roman"/>
                </a:rPr>
                <a:t>e</a:t>
              </a:r>
              <a:r>
                <a:rPr b="1" i="0" lang="it-IT" sz="1800" u="none" cap="none" strike="noStrike">
                  <a:solidFill>
                    <a:schemeClr val="dk1"/>
                  </a:solidFill>
                  <a:latin typeface="Times New Roman"/>
                  <a:ea typeface="Times New Roman"/>
                  <a:cs typeface="Times New Roman"/>
                  <a:sym typeface="Times New Roman"/>
                </a:rPr>
                <a:t> misure strutturali</a:t>
              </a:r>
              <a:endParaRPr b="0" i="0" sz="1800" u="none" cap="none" strike="noStrike">
                <a:solidFill>
                  <a:schemeClr val="dk1"/>
                </a:solidFill>
                <a:latin typeface="Times New Roman"/>
                <a:ea typeface="Times New Roman"/>
                <a:cs typeface="Times New Roman"/>
                <a:sym typeface="Times New Roman"/>
              </a:endParaRPr>
            </a:p>
          </p:txBody>
        </p:sp>
        <p:cxnSp>
          <p:nvCxnSpPr>
            <p:cNvPr id="681" name="Google Shape;681;p35"/>
            <p:cNvCxnSpPr/>
            <p:nvPr/>
          </p:nvCxnSpPr>
          <p:spPr>
            <a:xfrm>
              <a:off x="0" y="1392834"/>
              <a:ext cx="8784975"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682" name="Google Shape;682;p35"/>
            <p:cNvSpPr/>
            <p:nvPr/>
          </p:nvSpPr>
          <p:spPr>
            <a:xfrm>
              <a:off x="0" y="1392834"/>
              <a:ext cx="8784975" cy="139079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35"/>
            <p:cNvSpPr txBox="1"/>
            <p:nvPr/>
          </p:nvSpPr>
          <p:spPr>
            <a:xfrm>
              <a:off x="0" y="1392834"/>
              <a:ext cx="8784975" cy="1390795"/>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ARCEA espleta il </a:t>
              </a:r>
              <a:r>
                <a:rPr b="1" i="0" lang="it-IT" sz="1800" u="none" cap="none" strike="noStrike">
                  <a:solidFill>
                    <a:schemeClr val="dk1"/>
                  </a:solidFill>
                  <a:latin typeface="Times New Roman"/>
                  <a:ea typeface="Times New Roman"/>
                  <a:cs typeface="Times New Roman"/>
                  <a:sym typeface="Times New Roman"/>
                </a:rPr>
                <a:t>controllo di 2° livello </a:t>
              </a:r>
              <a:r>
                <a:rPr b="0" i="0" lang="it-IT" sz="1800" u="none" cap="none" strike="noStrike">
                  <a:solidFill>
                    <a:schemeClr val="dk1"/>
                  </a:solidFill>
                  <a:latin typeface="Times New Roman"/>
                  <a:ea typeface="Times New Roman"/>
                  <a:cs typeface="Times New Roman"/>
                  <a:sym typeface="Times New Roman"/>
                </a:rPr>
                <a:t>mediante un campione di operazioni pari al 1% dei pagamenti effettuati nell’annualità precedente, di cui viene verificata in via documentale, la regolarità dei pagamenti, la correttezza delle procedure di istruttoria e la sussistenza dei requisiti, incrociando gli atti ed i documenti del beneficiario, del CAA, del Dipartimento Agricoltura e di AGEA/Sin srl.</a:t>
              </a:r>
              <a:endParaRPr b="0" i="0" sz="1400" u="none" cap="none" strike="noStrike">
                <a:solidFill>
                  <a:srgbClr val="000000"/>
                </a:solidFill>
                <a:latin typeface="Arial"/>
                <a:ea typeface="Arial"/>
                <a:cs typeface="Arial"/>
                <a:sym typeface="Arial"/>
              </a:endParaRPr>
            </a:p>
          </p:txBody>
        </p:sp>
        <p:cxnSp>
          <p:nvCxnSpPr>
            <p:cNvPr id="684" name="Google Shape;684;p35"/>
            <p:cNvCxnSpPr/>
            <p:nvPr/>
          </p:nvCxnSpPr>
          <p:spPr>
            <a:xfrm>
              <a:off x="0" y="2783629"/>
              <a:ext cx="8784975"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685" name="Google Shape;685;p35"/>
            <p:cNvSpPr/>
            <p:nvPr/>
          </p:nvSpPr>
          <p:spPr>
            <a:xfrm>
              <a:off x="0" y="2783629"/>
              <a:ext cx="8784975" cy="139079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35"/>
            <p:cNvSpPr txBox="1"/>
            <p:nvPr/>
          </p:nvSpPr>
          <p:spPr>
            <a:xfrm>
              <a:off x="0" y="2783629"/>
              <a:ext cx="8784975" cy="1390795"/>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Provvede alla </a:t>
              </a:r>
              <a:r>
                <a:rPr b="1" i="0" lang="it-IT" sz="1800" u="none" cap="none" strike="noStrike">
                  <a:solidFill>
                    <a:schemeClr val="dk1"/>
                  </a:solidFill>
                  <a:latin typeface="Times New Roman"/>
                  <a:ea typeface="Times New Roman"/>
                  <a:cs typeface="Times New Roman"/>
                  <a:sym typeface="Times New Roman"/>
                </a:rPr>
                <a:t>trasmissione periodica alla Commissione di tutte le informazioni relative alle irregolarità </a:t>
              </a:r>
              <a:r>
                <a:rPr b="0" i="0" lang="it-IT" sz="1800" u="none" cap="none" strike="noStrike">
                  <a:solidFill>
                    <a:schemeClr val="dk1"/>
                  </a:solidFill>
                  <a:latin typeface="Times New Roman"/>
                  <a:ea typeface="Times New Roman"/>
                  <a:cs typeface="Times New Roman"/>
                  <a:sym typeface="Times New Roman"/>
                </a:rPr>
                <a:t>che hanno formato oggetto di un primo verbale amministrativo o giudiziario (c.d “schede OLAF”) mediante il sistema informatico IMS  (Irregularity Management System) collegato con piattaforma elettronica al database  centrale dell’OLAF denominato AFIS (Anti-Fraud Information System).</a:t>
              </a:r>
              <a:endParaRPr b="0" i="0" sz="1400" u="none" cap="none" strike="noStrike">
                <a:solidFill>
                  <a:srgbClr val="000000"/>
                </a:solidFill>
                <a:latin typeface="Arial"/>
                <a:ea typeface="Arial"/>
                <a:cs typeface="Arial"/>
                <a:sym typeface="Arial"/>
              </a:endParaRPr>
            </a:p>
          </p:txBody>
        </p:sp>
      </p:grpSp>
      <p:sp>
        <p:nvSpPr>
          <p:cNvPr id="687" name="Google Shape;687;p35"/>
          <p:cNvSpPr txBox="1"/>
          <p:nvPr>
            <p:ph idx="1" type="body"/>
          </p:nvPr>
        </p:nvSpPr>
        <p:spPr>
          <a:xfrm>
            <a:off x="107504" y="44624"/>
            <a:ext cx="8928992" cy="43204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it-IT"/>
              <a:t>Sistema di Controllo del PSR Calabria – Sintesi 2/2</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grpSp>
        <p:nvGrpSpPr>
          <p:cNvPr id="692" name="Google Shape;692;p36"/>
          <p:cNvGrpSpPr/>
          <p:nvPr/>
        </p:nvGrpSpPr>
        <p:grpSpPr>
          <a:xfrm>
            <a:off x="107950" y="1127337"/>
            <a:ext cx="8928100" cy="3882600"/>
            <a:chOff x="0" y="219287"/>
            <a:chExt cx="8928100" cy="3882600"/>
          </a:xfrm>
        </p:grpSpPr>
        <p:sp>
          <p:nvSpPr>
            <p:cNvPr id="693" name="Google Shape;693;p36"/>
            <p:cNvSpPr/>
            <p:nvPr/>
          </p:nvSpPr>
          <p:spPr>
            <a:xfrm>
              <a:off x="0" y="219287"/>
              <a:ext cx="8928100" cy="1649700"/>
            </a:xfrm>
            <a:prstGeom prst="roundRect">
              <a:avLst>
                <a:gd fmla="val 16667" name="adj"/>
              </a:avLst>
            </a:prstGeom>
            <a:gradFill>
              <a:gsLst>
                <a:gs pos="0">
                  <a:srgbClr val="BBBBBB"/>
                </a:gs>
                <a:gs pos="80000">
                  <a:srgbClr val="F6F6F6"/>
                </a:gs>
                <a:gs pos="100000">
                  <a:srgbClr val="F7F7F7"/>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36"/>
            <p:cNvSpPr txBox="1"/>
            <p:nvPr/>
          </p:nvSpPr>
          <p:spPr>
            <a:xfrm>
              <a:off x="80532" y="299819"/>
              <a:ext cx="8767036" cy="1488636"/>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Times New Roman"/>
                <a:buNone/>
              </a:pPr>
              <a:r>
                <a:rPr b="0" i="0" lang="it-IT" sz="3000" u="none" cap="none" strike="noStrike">
                  <a:solidFill>
                    <a:schemeClr val="lt1"/>
                  </a:solidFill>
                  <a:latin typeface="Times New Roman"/>
                  <a:ea typeface="Times New Roman"/>
                  <a:cs typeface="Times New Roman"/>
                  <a:sym typeface="Times New Roman"/>
                </a:rPr>
                <a:t>Sono delegate alla Regione Calabria (convenzione valida fino al 31/12/2023) alcune fasi della funzione </a:t>
              </a:r>
              <a:r>
                <a:rPr b="1" i="0" lang="it-IT" sz="3000" u="none" cap="none" strike="noStrike">
                  <a:solidFill>
                    <a:schemeClr val="lt1"/>
                  </a:solidFill>
                  <a:latin typeface="Times New Roman"/>
                  <a:ea typeface="Times New Roman"/>
                  <a:cs typeface="Times New Roman"/>
                  <a:sym typeface="Times New Roman"/>
                </a:rPr>
                <a:t>autorizzazione dei pagamenti</a:t>
              </a:r>
              <a:endParaRPr b="0" i="0" sz="1400" u="none" cap="none" strike="noStrike">
                <a:solidFill>
                  <a:srgbClr val="000000"/>
                </a:solidFill>
                <a:latin typeface="Arial"/>
                <a:ea typeface="Arial"/>
                <a:cs typeface="Arial"/>
                <a:sym typeface="Arial"/>
              </a:endParaRPr>
            </a:p>
          </p:txBody>
        </p:sp>
        <p:sp>
          <p:nvSpPr>
            <p:cNvPr id="695" name="Google Shape;695;p36"/>
            <p:cNvSpPr/>
            <p:nvPr/>
          </p:nvSpPr>
          <p:spPr>
            <a:xfrm>
              <a:off x="0" y="2021049"/>
              <a:ext cx="8928100" cy="1649700"/>
            </a:xfrm>
            <a:prstGeom prst="roundRect">
              <a:avLst>
                <a:gd fmla="val 16667" name="adj"/>
              </a:avLst>
            </a:prstGeom>
            <a:gradFill>
              <a:gsLst>
                <a:gs pos="0">
                  <a:srgbClr val="BBBBBB"/>
                </a:gs>
                <a:gs pos="80000">
                  <a:srgbClr val="F6F6F6"/>
                </a:gs>
                <a:gs pos="100000">
                  <a:srgbClr val="F7F7F7"/>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36"/>
            <p:cNvSpPr txBox="1"/>
            <p:nvPr/>
          </p:nvSpPr>
          <p:spPr>
            <a:xfrm>
              <a:off x="80532" y="2101581"/>
              <a:ext cx="8767036" cy="1488636"/>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Times New Roman"/>
                <a:buNone/>
              </a:pPr>
              <a:r>
                <a:rPr b="1" i="0" lang="it-IT" sz="3000" u="none" cap="none" strike="noStrike">
                  <a:solidFill>
                    <a:schemeClr val="lt1"/>
                  </a:solidFill>
                  <a:latin typeface="Times New Roman"/>
                  <a:ea typeface="Times New Roman"/>
                  <a:cs typeface="Times New Roman"/>
                  <a:sym typeface="Times New Roman"/>
                </a:rPr>
                <a:t>In particolare, per quanto attiene alle attività oggetto del presente Audit è svolta dalla Regione Calabria l’</a:t>
              </a:r>
              <a:r>
                <a:rPr b="0" i="0" lang="it-IT" sz="3000" u="none" cap="none" strike="noStrike">
                  <a:solidFill>
                    <a:schemeClr val="lt1"/>
                  </a:solidFill>
                  <a:latin typeface="Times New Roman"/>
                  <a:ea typeface="Times New Roman"/>
                  <a:cs typeface="Times New Roman"/>
                  <a:sym typeface="Times New Roman"/>
                </a:rPr>
                <a:t> Istruttoria Domande di Pagamento per le Misure SIGC </a:t>
              </a:r>
              <a:endParaRPr b="1" i="0" sz="3000" u="none" cap="none" strike="noStrike">
                <a:solidFill>
                  <a:schemeClr val="lt1"/>
                </a:solidFill>
                <a:latin typeface="Times New Roman"/>
                <a:ea typeface="Times New Roman"/>
                <a:cs typeface="Times New Roman"/>
                <a:sym typeface="Times New Roman"/>
              </a:endParaRPr>
            </a:p>
          </p:txBody>
        </p:sp>
        <p:sp>
          <p:nvSpPr>
            <p:cNvPr id="697" name="Google Shape;697;p36"/>
            <p:cNvSpPr/>
            <p:nvPr/>
          </p:nvSpPr>
          <p:spPr>
            <a:xfrm>
              <a:off x="0" y="3605087"/>
              <a:ext cx="8928100" cy="49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36"/>
            <p:cNvSpPr txBox="1"/>
            <p:nvPr/>
          </p:nvSpPr>
          <p:spPr>
            <a:xfrm>
              <a:off x="0" y="3605087"/>
              <a:ext cx="8928100" cy="496800"/>
            </a:xfrm>
            <a:prstGeom prst="rect">
              <a:avLst/>
            </a:prstGeom>
            <a:noFill/>
            <a:ln>
              <a:noFill/>
            </a:ln>
          </p:spPr>
          <p:txBody>
            <a:bodyPr anchorCtr="0" anchor="t" bIns="38100" lIns="283450" spcFirstLastPara="1" rIns="213350" wrap="square" tIns="38100">
              <a:noAutofit/>
            </a:bodyPr>
            <a:lstStyle/>
            <a:p>
              <a:pPr indent="-82550" lvl="1" marL="228600" marR="0" rtl="0" algn="l">
                <a:lnSpc>
                  <a:spcPct val="90000"/>
                </a:lnSpc>
                <a:spcBef>
                  <a:spcPts val="0"/>
                </a:spcBef>
                <a:spcAft>
                  <a:spcPts val="0"/>
                </a:spcAft>
                <a:buClr>
                  <a:schemeClr val="dk1"/>
                </a:buClr>
                <a:buSzPts val="2300"/>
                <a:buFont typeface="Times New Roman"/>
                <a:buNone/>
              </a:pPr>
              <a:r>
                <a:t/>
              </a:r>
              <a:endParaRPr b="0" i="0" sz="2300" u="none" cap="none" strike="noStrike">
                <a:solidFill>
                  <a:schemeClr val="dk1"/>
                </a:solidFill>
                <a:latin typeface="Times New Roman"/>
                <a:ea typeface="Times New Roman"/>
                <a:cs typeface="Times New Roman"/>
                <a:sym typeface="Times New Roman"/>
              </a:endParaRPr>
            </a:p>
          </p:txBody>
        </p:sp>
      </p:grpSp>
      <p:sp>
        <p:nvSpPr>
          <p:cNvPr id="699" name="Google Shape;699;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700" name="Google Shape;700;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701" name="Google Shape;701;p36"/>
          <p:cNvSpPr txBox="1"/>
          <p:nvPr/>
        </p:nvSpPr>
        <p:spPr>
          <a:xfrm>
            <a:off x="107502" y="26977"/>
            <a:ext cx="8856984" cy="52170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Attività Delegate Regione Calabria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7"/>
          <p:cNvSpPr txBox="1"/>
          <p:nvPr>
            <p:ph type="title"/>
          </p:nvPr>
        </p:nvSpPr>
        <p:spPr>
          <a:xfrm>
            <a:off x="457200" y="131168"/>
            <a:ext cx="8229600" cy="4175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rgbClr val="1F497D"/>
                </a:solidFill>
                <a:latin typeface="Times New Roman"/>
                <a:ea typeface="Times New Roman"/>
                <a:cs typeface="Times New Roman"/>
                <a:sym typeface="Times New Roman"/>
              </a:rPr>
              <a:t>RISULTATI DELLA LOTTA ALLE FRODI E STATO DEI RECUPERI</a:t>
            </a:r>
            <a:br>
              <a:rPr b="1" i="0" lang="it-IT" sz="1800" u="none" cap="none" strike="noStrike">
                <a:solidFill>
                  <a:srgbClr val="1F497D"/>
                </a:solidFill>
                <a:latin typeface="Times New Roman"/>
                <a:ea typeface="Times New Roman"/>
                <a:cs typeface="Times New Roman"/>
                <a:sym typeface="Times New Roman"/>
              </a:rPr>
            </a:br>
            <a:endParaRPr b="1" i="0" sz="1800" u="none" cap="none" strike="noStrike">
              <a:solidFill>
                <a:srgbClr val="1F497D"/>
              </a:solidFill>
              <a:latin typeface="Times New Roman"/>
              <a:ea typeface="Times New Roman"/>
              <a:cs typeface="Times New Roman"/>
              <a:sym typeface="Times New Roman"/>
            </a:endParaRPr>
          </a:p>
        </p:txBody>
      </p:sp>
      <p:sp>
        <p:nvSpPr>
          <p:cNvPr id="707" name="Google Shape;707;p37"/>
          <p:cNvSpPr txBox="1"/>
          <p:nvPr>
            <p:ph idx="1" type="body"/>
          </p:nvPr>
        </p:nvSpPr>
        <p:spPr>
          <a:xfrm>
            <a:off x="6659563" y="1196975"/>
            <a:ext cx="2305050" cy="4032250"/>
          </a:xfrm>
          <a:prstGeom prst="rect">
            <a:avLst/>
          </a:prstGeom>
          <a:noFill/>
          <a:ln>
            <a:noFill/>
          </a:ln>
        </p:spPr>
        <p:txBody>
          <a:bodyPr anchorCtr="0" anchor="t" bIns="45700" lIns="91425" spcFirstLastPara="1" rIns="91425" wrap="square" tIns="45700">
            <a:noAutofit/>
          </a:bodyPr>
          <a:lstStyle/>
          <a:p>
            <a:pPr indent="-342900" lvl="0" marL="342900" marR="0" rtl="0" algn="r">
              <a:lnSpc>
                <a:spcPct val="80000"/>
              </a:lnSpc>
              <a:spcBef>
                <a:spcPts val="0"/>
              </a:spcBef>
              <a:spcAft>
                <a:spcPts val="0"/>
              </a:spcAft>
              <a:buClr>
                <a:schemeClr val="dk1"/>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342900" lvl="0" marL="342900" marR="0" rtl="0" algn="r">
              <a:lnSpc>
                <a:spcPct val="90000"/>
              </a:lnSpc>
              <a:spcBef>
                <a:spcPts val="480"/>
              </a:spcBef>
              <a:spcAft>
                <a:spcPts val="0"/>
              </a:spcAft>
              <a:buClr>
                <a:srgbClr val="1F497D"/>
              </a:buClr>
              <a:buSzPts val="2400"/>
              <a:buFont typeface="Arial"/>
              <a:buNone/>
            </a:pPr>
            <a:r>
              <a:rPr b="1" i="0" lang="it-IT" sz="2400" u="none" cap="none" strike="noStrike">
                <a:solidFill>
                  <a:srgbClr val="1F497D"/>
                </a:solidFill>
                <a:latin typeface="Times New Roman"/>
                <a:ea typeface="Times New Roman"/>
                <a:cs typeface="Times New Roman"/>
                <a:sym typeface="Times New Roman"/>
              </a:rPr>
              <a:t>Corte dei Conti</a:t>
            </a:r>
            <a:r>
              <a:rPr b="0" i="0" lang="it-IT" sz="2400" u="none" cap="none" strike="noStrike">
                <a:solidFill>
                  <a:srgbClr val="1F497D"/>
                </a:solidFill>
                <a:latin typeface="Times New Roman"/>
                <a:ea typeface="Times New Roman"/>
                <a:cs typeface="Times New Roman"/>
                <a:sym typeface="Times New Roman"/>
              </a:rPr>
              <a:t> </a:t>
            </a:r>
            <a:r>
              <a:rPr b="0" i="0" lang="it-IT" sz="2400" u="sng" cap="none" strike="noStrike">
                <a:solidFill>
                  <a:srgbClr val="1F497D"/>
                </a:solidFill>
                <a:latin typeface="Times New Roman"/>
                <a:ea typeface="Times New Roman"/>
                <a:cs typeface="Times New Roman"/>
                <a:sym typeface="Times New Roman"/>
              </a:rPr>
              <a:t>Relazione  annuale 2019</a:t>
            </a:r>
            <a:r>
              <a:rPr b="0" i="0" lang="it-IT" sz="2400" u="none" cap="none" strike="noStrike">
                <a:solidFill>
                  <a:srgbClr val="1F497D"/>
                </a:solidFill>
                <a:latin typeface="Times New Roman"/>
                <a:ea typeface="Times New Roman"/>
                <a:cs typeface="Times New Roman"/>
                <a:sym typeface="Times New Roman"/>
              </a:rPr>
              <a:t> </a:t>
            </a:r>
            <a:r>
              <a:rPr b="1" i="0" lang="it-IT" sz="2400" u="none" cap="none" strike="noStrike">
                <a:solidFill>
                  <a:srgbClr val="1F497D"/>
                </a:solidFill>
                <a:latin typeface="Times New Roman"/>
                <a:ea typeface="Times New Roman"/>
                <a:cs typeface="Times New Roman"/>
                <a:sym typeface="Times New Roman"/>
              </a:rPr>
              <a:t> </a:t>
            </a:r>
            <a:endParaRPr/>
          </a:p>
          <a:p>
            <a:pPr indent="-342900" lvl="0" marL="342900" marR="0" rtl="0" algn="r">
              <a:lnSpc>
                <a:spcPct val="90000"/>
              </a:lnSpc>
              <a:spcBef>
                <a:spcPts val="400"/>
              </a:spcBef>
              <a:spcAft>
                <a:spcPts val="0"/>
              </a:spcAft>
              <a:buClr>
                <a:srgbClr val="1F497D"/>
              </a:buClr>
              <a:buSzPts val="2000"/>
              <a:buFont typeface="Arial"/>
              <a:buNone/>
            </a:pPr>
            <a:r>
              <a:rPr b="1" i="0" lang="it-IT" sz="2000" u="none" cap="none" strike="noStrike">
                <a:solidFill>
                  <a:srgbClr val="1F497D"/>
                </a:solidFill>
                <a:latin typeface="Times New Roman"/>
                <a:ea typeface="Times New Roman"/>
                <a:cs typeface="Times New Roman"/>
                <a:sym typeface="Times New Roman"/>
              </a:rPr>
              <a:t>“</a:t>
            </a:r>
            <a:r>
              <a:rPr b="0" i="1" lang="it-IT" sz="2000" u="none" cap="none" strike="noStrike">
                <a:solidFill>
                  <a:srgbClr val="1F497D"/>
                </a:solidFill>
                <a:latin typeface="Times New Roman"/>
                <a:ea typeface="Times New Roman"/>
                <a:cs typeface="Times New Roman"/>
                <a:sym typeface="Times New Roman"/>
              </a:rPr>
              <a:t>I rapporti finanziari con l’Unione europea</a:t>
            </a:r>
            <a:endParaRPr/>
          </a:p>
          <a:p>
            <a:pPr indent="-342900" lvl="0" marL="342900" marR="0" rtl="0" algn="r">
              <a:lnSpc>
                <a:spcPct val="90000"/>
              </a:lnSpc>
              <a:spcBef>
                <a:spcPts val="400"/>
              </a:spcBef>
              <a:spcAft>
                <a:spcPts val="0"/>
              </a:spcAft>
              <a:buClr>
                <a:srgbClr val="1F497D"/>
              </a:buClr>
              <a:buSzPts val="2000"/>
              <a:buFont typeface="Arial"/>
              <a:buNone/>
            </a:pPr>
            <a:r>
              <a:rPr b="0" i="1" lang="it-IT" sz="2000" u="none" cap="none" strike="noStrike">
                <a:solidFill>
                  <a:srgbClr val="1F497D"/>
                </a:solidFill>
                <a:latin typeface="Times New Roman"/>
                <a:ea typeface="Times New Roman"/>
                <a:cs typeface="Times New Roman"/>
                <a:sym typeface="Times New Roman"/>
              </a:rPr>
              <a:t>e l’utilizzazione dei Fondi comunitari</a:t>
            </a:r>
            <a:r>
              <a:rPr b="1" i="0" lang="it-IT" sz="2000" u="none" cap="none" strike="noStrike">
                <a:solidFill>
                  <a:srgbClr val="1F497D"/>
                </a:solidFill>
                <a:latin typeface="Times New Roman"/>
                <a:ea typeface="Times New Roman"/>
                <a:cs typeface="Times New Roman"/>
                <a:sym typeface="Times New Roman"/>
              </a:rPr>
              <a:t>”</a:t>
            </a:r>
            <a:endParaRPr b="1" i="0" sz="2000" u="none" cap="none" strike="noStrike">
              <a:solidFill>
                <a:srgbClr val="1F497D"/>
              </a:solidFill>
              <a:latin typeface="Times New Roman"/>
              <a:ea typeface="Times New Roman"/>
              <a:cs typeface="Times New Roman"/>
              <a:sym typeface="Times New Roman"/>
            </a:endParaRPr>
          </a:p>
        </p:txBody>
      </p:sp>
      <p:pic>
        <p:nvPicPr>
          <p:cNvPr id="708" name="Google Shape;708;p37"/>
          <p:cNvPicPr preferRelativeResize="0"/>
          <p:nvPr/>
        </p:nvPicPr>
        <p:blipFill rotWithShape="1">
          <a:blip r:embed="rId3">
            <a:alphaModFix/>
          </a:blip>
          <a:srcRect b="10009" l="27312" r="23975" t="18591"/>
          <a:stretch/>
        </p:blipFill>
        <p:spPr>
          <a:xfrm>
            <a:off x="539750" y="764397"/>
            <a:ext cx="5688013" cy="44137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38"/>
          <p:cNvSpPr txBox="1"/>
          <p:nvPr>
            <p:ph type="title"/>
          </p:nvPr>
        </p:nvSpPr>
        <p:spPr>
          <a:xfrm>
            <a:off x="395288" y="188913"/>
            <a:ext cx="8229600" cy="3603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1F497D"/>
                </a:solidFill>
                <a:latin typeface="Times New Roman"/>
                <a:ea typeface="Times New Roman"/>
                <a:cs typeface="Times New Roman"/>
                <a:sym typeface="Times New Roman"/>
              </a:rPr>
              <a:t>RISULTATI DELLA LOTTA ALLE FRODI E STATO DEI RECUPERI</a:t>
            </a:r>
            <a:br>
              <a:rPr b="1" i="0" lang="it-IT" sz="2000" u="none" cap="none" strike="noStrike">
                <a:solidFill>
                  <a:srgbClr val="1F497D"/>
                </a:solidFill>
                <a:latin typeface="Times New Roman"/>
                <a:ea typeface="Times New Roman"/>
                <a:cs typeface="Times New Roman"/>
                <a:sym typeface="Times New Roman"/>
              </a:rPr>
            </a:br>
            <a:endParaRPr b="1" i="0" sz="2000" u="none" cap="none" strike="noStrike">
              <a:solidFill>
                <a:srgbClr val="1F497D"/>
              </a:solidFill>
              <a:latin typeface="Times New Roman"/>
              <a:ea typeface="Times New Roman"/>
              <a:cs typeface="Times New Roman"/>
              <a:sym typeface="Times New Roman"/>
            </a:endParaRPr>
          </a:p>
        </p:txBody>
      </p:sp>
      <p:grpSp>
        <p:nvGrpSpPr>
          <p:cNvPr id="714" name="Google Shape;714;p38"/>
          <p:cNvGrpSpPr/>
          <p:nvPr/>
        </p:nvGrpSpPr>
        <p:grpSpPr>
          <a:xfrm>
            <a:off x="179388" y="620713"/>
            <a:ext cx="8785225" cy="4608512"/>
            <a:chOff x="0" y="0"/>
            <a:chExt cx="8785225" cy="4608512"/>
          </a:xfrm>
        </p:grpSpPr>
        <p:cxnSp>
          <p:nvCxnSpPr>
            <p:cNvPr id="715" name="Google Shape;715;p38"/>
            <p:cNvCxnSpPr/>
            <p:nvPr/>
          </p:nvCxnSpPr>
          <p:spPr>
            <a:xfrm>
              <a:off x="0" y="0"/>
              <a:ext cx="8785225"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716" name="Google Shape;716;p38"/>
            <p:cNvSpPr/>
            <p:nvPr/>
          </p:nvSpPr>
          <p:spPr>
            <a:xfrm>
              <a:off x="0" y="0"/>
              <a:ext cx="1757045" cy="46085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38"/>
            <p:cNvSpPr txBox="1"/>
            <p:nvPr/>
          </p:nvSpPr>
          <p:spPr>
            <a:xfrm>
              <a:off x="0" y="0"/>
              <a:ext cx="1757045" cy="4608512"/>
            </a:xfrm>
            <a:prstGeom prst="rect">
              <a:avLst/>
            </a:prstGeom>
            <a:noFill/>
            <a:ln>
              <a:noFill/>
            </a:ln>
          </p:spPr>
          <p:txBody>
            <a:bodyPr anchorCtr="0" anchor="t" bIns="114300" lIns="114300" spcFirstLastPara="1" rIns="114300" wrap="square" tIns="114300">
              <a:noAutofit/>
            </a:bodyPr>
            <a:lstStyle/>
            <a:p>
              <a:pPr indent="0" lvl="0" marL="0" marR="0" rtl="0" algn="l">
                <a:lnSpc>
                  <a:spcPct val="90000"/>
                </a:lnSpc>
                <a:spcBef>
                  <a:spcPts val="0"/>
                </a:spcBef>
                <a:spcAft>
                  <a:spcPts val="0"/>
                </a:spcAft>
                <a:buClr>
                  <a:srgbClr val="1F497D"/>
                </a:buClr>
                <a:buSzPts val="3000"/>
                <a:buFont typeface="Times New Roman"/>
                <a:buNone/>
              </a:pPr>
              <a:r>
                <a:rPr b="1" i="0" lang="it-IT" sz="3000" u="none" cap="none" strike="noStrike">
                  <a:solidFill>
                    <a:srgbClr val="1F497D"/>
                  </a:solidFill>
                  <a:latin typeface="Times New Roman"/>
                  <a:ea typeface="Times New Roman"/>
                  <a:cs typeface="Times New Roman"/>
                  <a:sym typeface="Times New Roman"/>
                </a:rPr>
                <a:t>RISULTATI ATTIVITÀ DI ARCEA</a:t>
              </a:r>
              <a:endParaRPr b="0" i="0" sz="3000" u="none" cap="none" strike="noStrike">
                <a:solidFill>
                  <a:srgbClr val="1F497D"/>
                </a:solidFill>
                <a:latin typeface="Times New Roman"/>
                <a:ea typeface="Times New Roman"/>
                <a:cs typeface="Times New Roman"/>
                <a:sym typeface="Times New Roman"/>
              </a:endParaRPr>
            </a:p>
          </p:txBody>
        </p:sp>
        <p:sp>
          <p:nvSpPr>
            <p:cNvPr id="718" name="Google Shape;718;p38"/>
            <p:cNvSpPr/>
            <p:nvPr/>
          </p:nvSpPr>
          <p:spPr>
            <a:xfrm>
              <a:off x="1888823" y="43429"/>
              <a:ext cx="6896401" cy="86859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38"/>
            <p:cNvSpPr txBox="1"/>
            <p:nvPr/>
          </p:nvSpPr>
          <p:spPr>
            <a:xfrm>
              <a:off x="1888823" y="43429"/>
              <a:ext cx="6896401" cy="868596"/>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1" i="0" lang="it-IT" sz="1800" u="none" cap="none" strike="noStrike">
                  <a:solidFill>
                    <a:schemeClr val="dk1"/>
                  </a:solidFill>
                  <a:latin typeface="Times New Roman"/>
                  <a:ea typeface="Times New Roman"/>
                  <a:cs typeface="Times New Roman"/>
                  <a:sym typeface="Times New Roman"/>
                </a:rPr>
                <a:t>Denunce</a:t>
              </a:r>
              <a:r>
                <a:rPr b="0" i="0" lang="it-IT" sz="1800" u="none" cap="none" strike="noStrike">
                  <a:solidFill>
                    <a:schemeClr val="dk1"/>
                  </a:solidFill>
                  <a:latin typeface="Times New Roman"/>
                  <a:ea typeface="Times New Roman"/>
                  <a:cs typeface="Times New Roman"/>
                  <a:sym typeface="Times New Roman"/>
                </a:rPr>
                <a:t> di irregolarità all’Autorità giudiziaria;</a:t>
              </a:r>
              <a:endParaRPr b="0" i="0" sz="1400" u="none" cap="none" strike="noStrike">
                <a:solidFill>
                  <a:srgbClr val="000000"/>
                </a:solidFill>
                <a:latin typeface="Arial"/>
                <a:ea typeface="Arial"/>
                <a:cs typeface="Arial"/>
                <a:sym typeface="Arial"/>
              </a:endParaRPr>
            </a:p>
          </p:txBody>
        </p:sp>
        <p:cxnSp>
          <p:nvCxnSpPr>
            <p:cNvPr id="720" name="Google Shape;720;p38"/>
            <p:cNvCxnSpPr/>
            <p:nvPr/>
          </p:nvCxnSpPr>
          <p:spPr>
            <a:xfrm>
              <a:off x="1757044" y="912026"/>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21" name="Google Shape;721;p38"/>
            <p:cNvSpPr/>
            <p:nvPr/>
          </p:nvSpPr>
          <p:spPr>
            <a:xfrm>
              <a:off x="1888823" y="955456"/>
              <a:ext cx="6896401" cy="86859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38"/>
            <p:cNvSpPr txBox="1"/>
            <p:nvPr/>
          </p:nvSpPr>
          <p:spPr>
            <a:xfrm>
              <a:off x="1888823" y="955456"/>
              <a:ext cx="6896401" cy="868596"/>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stringente </a:t>
              </a:r>
              <a:r>
                <a:rPr b="1" i="0" lang="it-IT" sz="1800" u="none" cap="none" strike="noStrike">
                  <a:solidFill>
                    <a:schemeClr val="dk1"/>
                  </a:solidFill>
                  <a:latin typeface="Times New Roman"/>
                  <a:ea typeface="Times New Roman"/>
                  <a:cs typeface="Times New Roman"/>
                  <a:sym typeface="Times New Roman"/>
                </a:rPr>
                <a:t>collaborazione alle indagini</a:t>
              </a:r>
              <a:r>
                <a:rPr b="0" i="0" lang="it-IT" sz="1800" u="none" cap="none" strike="noStrike">
                  <a:solidFill>
                    <a:schemeClr val="dk1"/>
                  </a:solidFill>
                  <a:latin typeface="Times New Roman"/>
                  <a:ea typeface="Times New Roman"/>
                  <a:cs typeface="Times New Roman"/>
                  <a:sym typeface="Times New Roman"/>
                </a:rPr>
                <a:t> di Polizia giudiziaria mediante fornitura dati e supporto tecnico;</a:t>
              </a:r>
              <a:endParaRPr b="0" i="0" sz="1400" u="none" cap="none" strike="noStrike">
                <a:solidFill>
                  <a:srgbClr val="000000"/>
                </a:solidFill>
                <a:latin typeface="Arial"/>
                <a:ea typeface="Arial"/>
                <a:cs typeface="Arial"/>
                <a:sym typeface="Arial"/>
              </a:endParaRPr>
            </a:p>
          </p:txBody>
        </p:sp>
        <p:cxnSp>
          <p:nvCxnSpPr>
            <p:cNvPr id="723" name="Google Shape;723;p38"/>
            <p:cNvCxnSpPr/>
            <p:nvPr/>
          </p:nvCxnSpPr>
          <p:spPr>
            <a:xfrm>
              <a:off x="1757044" y="1824052"/>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24" name="Google Shape;724;p38"/>
            <p:cNvSpPr/>
            <p:nvPr/>
          </p:nvSpPr>
          <p:spPr>
            <a:xfrm>
              <a:off x="1888823" y="1867482"/>
              <a:ext cx="6896401" cy="86859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38"/>
            <p:cNvSpPr txBox="1"/>
            <p:nvPr/>
          </p:nvSpPr>
          <p:spPr>
            <a:xfrm>
              <a:off x="1888823" y="1867482"/>
              <a:ext cx="6896401" cy="868596"/>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istruttoria su </a:t>
              </a:r>
              <a:r>
                <a:rPr b="1" i="0" lang="it-IT" sz="1800" u="none" cap="none" strike="noStrike">
                  <a:solidFill>
                    <a:schemeClr val="dk1"/>
                  </a:solidFill>
                  <a:latin typeface="Times New Roman"/>
                  <a:ea typeface="Times New Roman"/>
                  <a:cs typeface="Times New Roman"/>
                  <a:sym typeface="Times New Roman"/>
                </a:rPr>
                <a:t>verbali Guardia di Finanza</a:t>
              </a:r>
              <a:r>
                <a:rPr b="0" i="0" lang="it-IT" sz="18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cxnSp>
          <p:nvCxnSpPr>
            <p:cNvPr id="726" name="Google Shape;726;p38"/>
            <p:cNvCxnSpPr/>
            <p:nvPr/>
          </p:nvCxnSpPr>
          <p:spPr>
            <a:xfrm>
              <a:off x="1757044" y="2736078"/>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27" name="Google Shape;727;p38"/>
            <p:cNvSpPr/>
            <p:nvPr/>
          </p:nvSpPr>
          <p:spPr>
            <a:xfrm>
              <a:off x="1888823" y="2779508"/>
              <a:ext cx="6896401" cy="86859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38"/>
            <p:cNvSpPr txBox="1"/>
            <p:nvPr/>
          </p:nvSpPr>
          <p:spPr>
            <a:xfrm>
              <a:off x="1888823" y="2779508"/>
              <a:ext cx="6896401" cy="868596"/>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instaurazione di </a:t>
              </a:r>
              <a:r>
                <a:rPr b="1" i="0" lang="it-IT" sz="1800" u="none" cap="none" strike="noStrike">
                  <a:solidFill>
                    <a:schemeClr val="dk1"/>
                  </a:solidFill>
                  <a:latin typeface="Times New Roman"/>
                  <a:ea typeface="Times New Roman"/>
                  <a:cs typeface="Times New Roman"/>
                  <a:sym typeface="Times New Roman"/>
                </a:rPr>
                <a:t>processi penali</a:t>
              </a:r>
              <a:r>
                <a:rPr b="0" i="0" lang="it-IT" sz="1800" u="none" cap="none" strike="noStrike">
                  <a:solidFill>
                    <a:schemeClr val="dk1"/>
                  </a:solidFill>
                  <a:latin typeface="Times New Roman"/>
                  <a:ea typeface="Times New Roman"/>
                  <a:cs typeface="Times New Roman"/>
                  <a:sym typeface="Times New Roman"/>
                </a:rPr>
                <a:t> per truffa aggravata in cui ARCEA è parte offesa;</a:t>
              </a:r>
              <a:endParaRPr b="0" i="0" sz="1400" u="none" cap="none" strike="noStrike">
                <a:solidFill>
                  <a:srgbClr val="000000"/>
                </a:solidFill>
                <a:latin typeface="Arial"/>
                <a:ea typeface="Arial"/>
                <a:cs typeface="Arial"/>
                <a:sym typeface="Arial"/>
              </a:endParaRPr>
            </a:p>
          </p:txBody>
        </p:sp>
        <p:cxnSp>
          <p:nvCxnSpPr>
            <p:cNvPr id="729" name="Google Shape;729;p38"/>
            <p:cNvCxnSpPr/>
            <p:nvPr/>
          </p:nvCxnSpPr>
          <p:spPr>
            <a:xfrm>
              <a:off x="1757044" y="3648105"/>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30" name="Google Shape;730;p38"/>
            <p:cNvSpPr/>
            <p:nvPr/>
          </p:nvSpPr>
          <p:spPr>
            <a:xfrm>
              <a:off x="1888823" y="3691535"/>
              <a:ext cx="6896401" cy="86859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38"/>
            <p:cNvSpPr txBox="1"/>
            <p:nvPr/>
          </p:nvSpPr>
          <p:spPr>
            <a:xfrm>
              <a:off x="1888823" y="3691535"/>
              <a:ext cx="6896401" cy="868596"/>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Times New Roman"/>
                <a:buNone/>
              </a:pPr>
              <a:r>
                <a:rPr b="0" i="0" lang="it-IT" sz="1800" u="none" cap="none" strike="noStrike">
                  <a:solidFill>
                    <a:schemeClr val="dk1"/>
                  </a:solidFill>
                  <a:latin typeface="Times New Roman"/>
                  <a:ea typeface="Times New Roman"/>
                  <a:cs typeface="Times New Roman"/>
                  <a:sym typeface="Times New Roman"/>
                </a:rPr>
                <a:t>gestione dei </a:t>
              </a:r>
              <a:r>
                <a:rPr b="1" i="0" lang="it-IT" sz="1800" u="none" cap="none" strike="noStrike">
                  <a:solidFill>
                    <a:schemeClr val="dk1"/>
                  </a:solidFill>
                  <a:latin typeface="Times New Roman"/>
                  <a:ea typeface="Times New Roman"/>
                  <a:cs typeface="Times New Roman"/>
                  <a:sym typeface="Times New Roman"/>
                </a:rPr>
                <a:t>recuperi</a:t>
              </a:r>
              <a:r>
                <a:rPr b="0" i="0" lang="it-IT" sz="1800" u="none" cap="none" strike="noStrike">
                  <a:solidFill>
                    <a:schemeClr val="dk1"/>
                  </a:solidFill>
                  <a:latin typeface="Times New Roman"/>
                  <a:ea typeface="Times New Roman"/>
                  <a:cs typeface="Times New Roman"/>
                  <a:sym typeface="Times New Roman"/>
                </a:rPr>
                <a:t> connessi alle revoche dei contributi del </a:t>
              </a:r>
              <a:r>
                <a:rPr b="1" i="0" lang="it-IT" sz="1800" u="none" cap="none" strike="noStrike">
                  <a:solidFill>
                    <a:schemeClr val="dk1"/>
                  </a:solidFill>
                  <a:latin typeface="Times New Roman"/>
                  <a:ea typeface="Times New Roman"/>
                  <a:cs typeface="Times New Roman"/>
                  <a:sym typeface="Times New Roman"/>
                </a:rPr>
                <a:t>PSR 2007/2013</a:t>
              </a:r>
              <a:r>
                <a:rPr b="0" i="0" lang="it-IT" sz="1800" u="none" cap="none" strike="noStrike">
                  <a:solidFill>
                    <a:schemeClr val="dk1"/>
                  </a:solidFill>
                  <a:latin typeface="Times New Roman"/>
                  <a:ea typeface="Times New Roman"/>
                  <a:cs typeface="Times New Roman"/>
                  <a:sym typeface="Times New Roman"/>
                </a:rPr>
                <a:t> da parte del Dipartimento Agricoltura della Regione Calabria.</a:t>
              </a:r>
              <a:endParaRPr b="0" i="0" sz="1400" u="none" cap="none" strike="noStrike">
                <a:solidFill>
                  <a:srgbClr val="000000"/>
                </a:solidFill>
                <a:latin typeface="Arial"/>
                <a:ea typeface="Arial"/>
                <a:cs typeface="Arial"/>
                <a:sym typeface="Arial"/>
              </a:endParaRPr>
            </a:p>
          </p:txBody>
        </p:sp>
        <p:cxnSp>
          <p:nvCxnSpPr>
            <p:cNvPr id="732" name="Google Shape;732;p38"/>
            <p:cNvCxnSpPr/>
            <p:nvPr/>
          </p:nvCxnSpPr>
          <p:spPr>
            <a:xfrm>
              <a:off x="1757044" y="4560131"/>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39"/>
          <p:cNvSpPr txBox="1"/>
          <p:nvPr>
            <p:ph type="title"/>
          </p:nvPr>
        </p:nvSpPr>
        <p:spPr>
          <a:xfrm>
            <a:off x="457200" y="274638"/>
            <a:ext cx="8229600" cy="4905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1F497D"/>
                </a:solidFill>
                <a:latin typeface="Times New Roman"/>
                <a:ea typeface="Times New Roman"/>
                <a:cs typeface="Times New Roman"/>
                <a:sym typeface="Times New Roman"/>
              </a:rPr>
              <a:t>RISULTATI DELLA LOTTA ALLE FRODI E STATO DEI RECUPERI</a:t>
            </a:r>
            <a:endParaRPr b="0" i="0" sz="1400" u="none" cap="none" strike="noStrike">
              <a:solidFill>
                <a:srgbClr val="000000"/>
              </a:solidFill>
              <a:latin typeface="Arial"/>
              <a:ea typeface="Arial"/>
              <a:cs typeface="Arial"/>
              <a:sym typeface="Arial"/>
            </a:endParaRPr>
          </a:p>
        </p:txBody>
      </p:sp>
      <p:grpSp>
        <p:nvGrpSpPr>
          <p:cNvPr id="738" name="Google Shape;738;p39"/>
          <p:cNvGrpSpPr/>
          <p:nvPr/>
        </p:nvGrpSpPr>
        <p:grpSpPr>
          <a:xfrm>
            <a:off x="179388" y="692150"/>
            <a:ext cx="8785225" cy="4537075"/>
            <a:chOff x="0" y="0"/>
            <a:chExt cx="8785225" cy="4537075"/>
          </a:xfrm>
        </p:grpSpPr>
        <p:cxnSp>
          <p:nvCxnSpPr>
            <p:cNvPr id="739" name="Google Shape;739;p39"/>
            <p:cNvCxnSpPr/>
            <p:nvPr/>
          </p:nvCxnSpPr>
          <p:spPr>
            <a:xfrm>
              <a:off x="0" y="0"/>
              <a:ext cx="8785225"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740" name="Google Shape;740;p39"/>
            <p:cNvSpPr/>
            <p:nvPr/>
          </p:nvSpPr>
          <p:spPr>
            <a:xfrm>
              <a:off x="0" y="0"/>
              <a:ext cx="1757045" cy="45370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39"/>
            <p:cNvSpPr txBox="1"/>
            <p:nvPr/>
          </p:nvSpPr>
          <p:spPr>
            <a:xfrm>
              <a:off x="0" y="0"/>
              <a:ext cx="1757045" cy="453707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rgbClr val="1F497D"/>
                </a:buClr>
                <a:buSzPts val="2000"/>
                <a:buFont typeface="Times New Roman"/>
                <a:buNone/>
              </a:pPr>
              <a:r>
                <a:rPr b="1" i="0" lang="it-IT" sz="2000" u="none" cap="none" strike="noStrike">
                  <a:solidFill>
                    <a:srgbClr val="1F497D"/>
                  </a:solidFill>
                  <a:latin typeface="Times New Roman"/>
                  <a:ea typeface="Times New Roman"/>
                  <a:cs typeface="Times New Roman"/>
                  <a:sym typeface="Times New Roman"/>
                </a:rPr>
                <a:t>CASI DI IRREGOLARITA’ FEASR</a:t>
              </a:r>
              <a:r>
                <a:rPr b="0" i="0" lang="it-IT" sz="2000" u="none" cap="none" strike="noStrike">
                  <a:solidFill>
                    <a:srgbClr val="1F497D"/>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742" name="Google Shape;742;p39"/>
            <p:cNvSpPr/>
            <p:nvPr/>
          </p:nvSpPr>
          <p:spPr>
            <a:xfrm>
              <a:off x="1888823" y="35722"/>
              <a:ext cx="6896401" cy="7144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39"/>
            <p:cNvSpPr txBox="1"/>
            <p:nvPr/>
          </p:nvSpPr>
          <p:spPr>
            <a:xfrm>
              <a:off x="1888823" y="35722"/>
              <a:ext cx="6896401" cy="71445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mancato rispetto tempistica di realizzazione del progetto o con modalità non conformi ad esso;</a:t>
              </a:r>
              <a:endParaRPr b="0" i="0" sz="1400" u="none" cap="none" strike="noStrike">
                <a:solidFill>
                  <a:srgbClr val="000000"/>
                </a:solidFill>
                <a:latin typeface="Arial"/>
                <a:ea typeface="Arial"/>
                <a:cs typeface="Arial"/>
                <a:sym typeface="Arial"/>
              </a:endParaRPr>
            </a:p>
          </p:txBody>
        </p:sp>
        <p:cxnSp>
          <p:nvCxnSpPr>
            <p:cNvPr id="744" name="Google Shape;744;p39"/>
            <p:cNvCxnSpPr/>
            <p:nvPr/>
          </p:nvCxnSpPr>
          <p:spPr>
            <a:xfrm>
              <a:off x="1757044" y="750179"/>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45" name="Google Shape;745;p39"/>
            <p:cNvSpPr/>
            <p:nvPr/>
          </p:nvSpPr>
          <p:spPr>
            <a:xfrm>
              <a:off x="1888823" y="785902"/>
              <a:ext cx="6896401" cy="7144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39"/>
            <p:cNvSpPr txBox="1"/>
            <p:nvPr/>
          </p:nvSpPr>
          <p:spPr>
            <a:xfrm>
              <a:off x="1888823" y="785902"/>
              <a:ext cx="6896401" cy="71445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gravi carenze documentali;</a:t>
              </a:r>
              <a:endParaRPr b="0" i="0" sz="1400" u="none" cap="none" strike="noStrike">
                <a:solidFill>
                  <a:srgbClr val="000000"/>
                </a:solidFill>
                <a:latin typeface="Arial"/>
                <a:ea typeface="Arial"/>
                <a:cs typeface="Arial"/>
                <a:sym typeface="Arial"/>
              </a:endParaRPr>
            </a:p>
          </p:txBody>
        </p:sp>
        <p:cxnSp>
          <p:nvCxnSpPr>
            <p:cNvPr id="747" name="Google Shape;747;p39"/>
            <p:cNvCxnSpPr/>
            <p:nvPr/>
          </p:nvCxnSpPr>
          <p:spPr>
            <a:xfrm>
              <a:off x="1757044" y="1500358"/>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48" name="Google Shape;748;p39"/>
            <p:cNvSpPr/>
            <p:nvPr/>
          </p:nvSpPr>
          <p:spPr>
            <a:xfrm>
              <a:off x="1888823" y="1536081"/>
              <a:ext cx="6896401" cy="7144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39"/>
            <p:cNvSpPr txBox="1"/>
            <p:nvPr/>
          </p:nvSpPr>
          <p:spPr>
            <a:xfrm>
              <a:off x="1888823" y="1536081"/>
              <a:ext cx="6896401" cy="71445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mancato possesso della qualifica di IAP;</a:t>
              </a:r>
              <a:endParaRPr b="0" i="0" sz="1400" u="none" cap="none" strike="noStrike">
                <a:solidFill>
                  <a:srgbClr val="000000"/>
                </a:solidFill>
                <a:latin typeface="Arial"/>
                <a:ea typeface="Arial"/>
                <a:cs typeface="Arial"/>
                <a:sym typeface="Arial"/>
              </a:endParaRPr>
            </a:p>
          </p:txBody>
        </p:sp>
        <p:cxnSp>
          <p:nvCxnSpPr>
            <p:cNvPr id="750" name="Google Shape;750;p39"/>
            <p:cNvCxnSpPr/>
            <p:nvPr/>
          </p:nvCxnSpPr>
          <p:spPr>
            <a:xfrm>
              <a:off x="1757044" y="2250537"/>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51" name="Google Shape;751;p39"/>
            <p:cNvSpPr/>
            <p:nvPr/>
          </p:nvSpPr>
          <p:spPr>
            <a:xfrm>
              <a:off x="1888823" y="2286260"/>
              <a:ext cx="6896401" cy="7144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39"/>
            <p:cNvSpPr txBox="1"/>
            <p:nvPr/>
          </p:nvSpPr>
          <p:spPr>
            <a:xfrm>
              <a:off x="1888823" y="2286260"/>
              <a:ext cx="6896401" cy="71445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mancato rispetto degli impegni stabiliti dal bando o degli obblighi di condizionalità;</a:t>
              </a:r>
              <a:endParaRPr b="0" i="0" sz="1400" u="none" cap="none" strike="noStrike">
                <a:solidFill>
                  <a:srgbClr val="000000"/>
                </a:solidFill>
                <a:latin typeface="Arial"/>
                <a:ea typeface="Arial"/>
                <a:cs typeface="Arial"/>
                <a:sym typeface="Arial"/>
              </a:endParaRPr>
            </a:p>
          </p:txBody>
        </p:sp>
        <p:cxnSp>
          <p:nvCxnSpPr>
            <p:cNvPr id="753" name="Google Shape;753;p39"/>
            <p:cNvCxnSpPr/>
            <p:nvPr/>
          </p:nvCxnSpPr>
          <p:spPr>
            <a:xfrm>
              <a:off x="1757044" y="3000716"/>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54" name="Google Shape;754;p39"/>
            <p:cNvSpPr/>
            <p:nvPr/>
          </p:nvSpPr>
          <p:spPr>
            <a:xfrm>
              <a:off x="1888823" y="3036439"/>
              <a:ext cx="6896401" cy="7144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39"/>
            <p:cNvSpPr txBox="1"/>
            <p:nvPr/>
          </p:nvSpPr>
          <p:spPr>
            <a:xfrm>
              <a:off x="1888823" y="3036439"/>
              <a:ext cx="6896401" cy="71445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inosservanza dei regolamenti UE;</a:t>
              </a:r>
              <a:endParaRPr b="0" i="0" sz="1400" u="none" cap="none" strike="noStrike">
                <a:solidFill>
                  <a:srgbClr val="000000"/>
                </a:solidFill>
                <a:latin typeface="Arial"/>
                <a:ea typeface="Arial"/>
                <a:cs typeface="Arial"/>
                <a:sym typeface="Arial"/>
              </a:endParaRPr>
            </a:p>
          </p:txBody>
        </p:sp>
        <p:cxnSp>
          <p:nvCxnSpPr>
            <p:cNvPr id="756" name="Google Shape;756;p39"/>
            <p:cNvCxnSpPr/>
            <p:nvPr/>
          </p:nvCxnSpPr>
          <p:spPr>
            <a:xfrm>
              <a:off x="1757044" y="3750896"/>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57" name="Google Shape;757;p39"/>
            <p:cNvSpPr/>
            <p:nvPr/>
          </p:nvSpPr>
          <p:spPr>
            <a:xfrm>
              <a:off x="1888823" y="3786618"/>
              <a:ext cx="6896401" cy="7144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39"/>
            <p:cNvSpPr txBox="1"/>
            <p:nvPr/>
          </p:nvSpPr>
          <p:spPr>
            <a:xfrm>
              <a:off x="1888823" y="3786618"/>
              <a:ext cx="6896401" cy="71445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Times New Roman"/>
                <a:buNone/>
              </a:pPr>
              <a:r>
                <a:rPr b="0" i="0" lang="it-IT" sz="2000" u="none" cap="none" strike="noStrike">
                  <a:solidFill>
                    <a:schemeClr val="dk1"/>
                  </a:solidFill>
                  <a:latin typeface="Times New Roman"/>
                  <a:ea typeface="Times New Roman"/>
                  <a:cs typeface="Times New Roman"/>
                  <a:sym typeface="Times New Roman"/>
                </a:rPr>
                <a:t>sussistenza di informazioni antimafia interdittive. </a:t>
              </a:r>
              <a:endParaRPr b="0" i="0" sz="1400" u="none" cap="none" strike="noStrike">
                <a:solidFill>
                  <a:srgbClr val="000000"/>
                </a:solidFill>
                <a:latin typeface="Arial"/>
                <a:ea typeface="Arial"/>
                <a:cs typeface="Arial"/>
                <a:sym typeface="Arial"/>
              </a:endParaRPr>
            </a:p>
          </p:txBody>
        </p:sp>
        <p:cxnSp>
          <p:nvCxnSpPr>
            <p:cNvPr id="759" name="Google Shape;759;p39"/>
            <p:cNvCxnSpPr/>
            <p:nvPr/>
          </p:nvCxnSpPr>
          <p:spPr>
            <a:xfrm>
              <a:off x="1757044" y="4501075"/>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pSp>
        <p:nvGrpSpPr>
          <p:cNvPr id="296" name="Google Shape;296;p4"/>
          <p:cNvGrpSpPr/>
          <p:nvPr/>
        </p:nvGrpSpPr>
        <p:grpSpPr>
          <a:xfrm>
            <a:off x="107950" y="946504"/>
            <a:ext cx="8856663" cy="4244265"/>
            <a:chOff x="0" y="38454"/>
            <a:chExt cx="8856663" cy="4244265"/>
          </a:xfrm>
        </p:grpSpPr>
        <p:sp>
          <p:nvSpPr>
            <p:cNvPr id="297" name="Google Shape;297;p4"/>
            <p:cNvSpPr/>
            <p:nvPr/>
          </p:nvSpPr>
          <p:spPr>
            <a:xfrm>
              <a:off x="0" y="38454"/>
              <a:ext cx="8856663" cy="2087572"/>
            </a:xfrm>
            <a:prstGeom prst="roundRect">
              <a:avLst>
                <a:gd fmla="val 16667"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
            <p:cNvSpPr txBox="1"/>
            <p:nvPr/>
          </p:nvSpPr>
          <p:spPr>
            <a:xfrm>
              <a:off x="101907" y="140361"/>
              <a:ext cx="8652849" cy="1883758"/>
            </a:xfrm>
            <a:prstGeom prst="rect">
              <a:avLst/>
            </a:prstGeom>
            <a:noFill/>
            <a:ln>
              <a:noFill/>
            </a:ln>
          </p:spPr>
          <p:txBody>
            <a:bodyPr anchorCtr="0" anchor="ctr" bIns="91425" lIns="91425" spcFirstLastPara="1" rIns="91425" wrap="square" tIns="91425">
              <a:noAutofit/>
            </a:bodyPr>
            <a:lstStyle/>
            <a:p>
              <a:pPr indent="0" lvl="0" marL="0" marR="0" rtl="0" algn="just">
                <a:lnSpc>
                  <a:spcPct val="90000"/>
                </a:lnSpc>
                <a:spcBef>
                  <a:spcPts val="0"/>
                </a:spcBef>
                <a:spcAft>
                  <a:spcPts val="0"/>
                </a:spcAft>
                <a:buClr>
                  <a:schemeClr val="lt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Costituisce lo strumento mediante il quale l’ARCEA </a:t>
              </a:r>
              <a:r>
                <a:rPr b="1" i="0" lang="it-IT" sz="2400" u="none" cap="none" strike="noStrike">
                  <a:solidFill>
                    <a:schemeClr val="dk1"/>
                  </a:solidFill>
                  <a:latin typeface="Times New Roman"/>
                  <a:ea typeface="Times New Roman"/>
                  <a:cs typeface="Times New Roman"/>
                  <a:sym typeface="Times New Roman"/>
                </a:rPr>
                <a:t>illustra ai cittadini e a tutti gli altri stakeholder, interni ed esterni, i risultati ottenuti</a:t>
              </a:r>
              <a:r>
                <a:rPr b="0" i="0" lang="it-IT" sz="2400" u="none" cap="none" strike="noStrike">
                  <a:solidFill>
                    <a:schemeClr val="dk1"/>
                  </a:solidFill>
                  <a:latin typeface="Times New Roman"/>
                  <a:ea typeface="Times New Roman"/>
                  <a:cs typeface="Times New Roman"/>
                  <a:sym typeface="Times New Roman"/>
                </a:rPr>
                <a:t> nel corso dell’anno 20</a:t>
              </a:r>
              <a:r>
                <a:rPr lang="it-IT" sz="2400">
                  <a:solidFill>
                    <a:schemeClr val="dk1"/>
                  </a:solidFill>
                  <a:latin typeface="Times New Roman"/>
                  <a:ea typeface="Times New Roman"/>
                  <a:cs typeface="Times New Roman"/>
                  <a:sym typeface="Times New Roman"/>
                </a:rPr>
                <a:t>21</a:t>
              </a:r>
              <a:r>
                <a:rPr b="0" i="0" lang="it-IT" sz="2400" u="none" cap="none" strike="noStrike">
                  <a:solidFill>
                    <a:schemeClr val="dk1"/>
                  </a:solidFill>
                  <a:latin typeface="Times New Roman"/>
                  <a:ea typeface="Times New Roman"/>
                  <a:cs typeface="Times New Roman"/>
                  <a:sym typeface="Times New Roman"/>
                </a:rPr>
                <a:t>, concludendo in tal modo il ciclo di gestione della performance </a:t>
              </a:r>
              <a:endParaRPr b="0" i="0" sz="1400" u="none" cap="none" strike="noStrike">
                <a:solidFill>
                  <a:schemeClr val="dk1"/>
                </a:solidFill>
                <a:latin typeface="Arial"/>
                <a:ea typeface="Arial"/>
                <a:cs typeface="Arial"/>
                <a:sym typeface="Arial"/>
              </a:endParaRPr>
            </a:p>
          </p:txBody>
        </p:sp>
        <p:sp>
          <p:nvSpPr>
            <p:cNvPr id="299" name="Google Shape;299;p4"/>
            <p:cNvSpPr/>
            <p:nvPr/>
          </p:nvSpPr>
          <p:spPr>
            <a:xfrm>
              <a:off x="0" y="2195147"/>
              <a:ext cx="8856663" cy="2087572"/>
            </a:xfrm>
            <a:prstGeom prst="roundRect">
              <a:avLst>
                <a:gd fmla="val 16667"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
            <p:cNvSpPr txBox="1"/>
            <p:nvPr/>
          </p:nvSpPr>
          <p:spPr>
            <a:xfrm>
              <a:off x="101907" y="2297054"/>
              <a:ext cx="8652849" cy="1883758"/>
            </a:xfrm>
            <a:prstGeom prst="rect">
              <a:avLst/>
            </a:prstGeom>
            <a:noFill/>
            <a:ln>
              <a:noFill/>
            </a:ln>
          </p:spPr>
          <p:txBody>
            <a:bodyPr anchorCtr="0" anchor="ctr" bIns="91425" lIns="91425" spcFirstLastPara="1" rIns="91425" wrap="square" tIns="91425">
              <a:noAutofit/>
            </a:bodyPr>
            <a:lstStyle/>
            <a:p>
              <a:pPr indent="0" lvl="0" marL="0" marR="0" rtl="0" algn="just">
                <a:lnSpc>
                  <a:spcPct val="90000"/>
                </a:lnSpc>
                <a:spcBef>
                  <a:spcPts val="0"/>
                </a:spcBef>
                <a:spcAft>
                  <a:spcPts val="0"/>
                </a:spcAft>
                <a:buClr>
                  <a:schemeClr val="lt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Evidenzia </a:t>
              </a:r>
              <a:r>
                <a:rPr b="1" i="0" lang="it-IT" sz="2400" u="none" cap="none" strike="noStrike">
                  <a:solidFill>
                    <a:schemeClr val="dk1"/>
                  </a:solidFill>
                  <a:latin typeface="Times New Roman"/>
                  <a:ea typeface="Times New Roman"/>
                  <a:cs typeface="Times New Roman"/>
                  <a:sym typeface="Times New Roman"/>
                </a:rPr>
                <a:t>a consuntivo </a:t>
              </a:r>
              <a:r>
                <a:rPr b="0" i="0" lang="it-IT" sz="2400" u="none" cap="none" strike="noStrike">
                  <a:solidFill>
                    <a:schemeClr val="dk1"/>
                  </a:solidFill>
                  <a:latin typeface="Times New Roman"/>
                  <a:ea typeface="Times New Roman"/>
                  <a:cs typeface="Times New Roman"/>
                  <a:sym typeface="Times New Roman"/>
                </a:rPr>
                <a:t>i risultati organizzativi e individuali raggiunti rispetto ai singoli </a:t>
              </a:r>
              <a:r>
                <a:rPr b="1" i="0" lang="it-IT" sz="2400" u="none" cap="none" strike="noStrike">
                  <a:solidFill>
                    <a:schemeClr val="dk1"/>
                  </a:solidFill>
                  <a:latin typeface="Times New Roman"/>
                  <a:ea typeface="Times New Roman"/>
                  <a:cs typeface="Times New Roman"/>
                  <a:sym typeface="Times New Roman"/>
                </a:rPr>
                <a:t>obiettivi programmati </a:t>
              </a:r>
              <a:r>
                <a:rPr b="0" i="0" lang="it-IT" sz="2400" u="none" cap="none" strike="noStrike">
                  <a:solidFill>
                    <a:schemeClr val="dk1"/>
                  </a:solidFill>
                  <a:latin typeface="Times New Roman"/>
                  <a:ea typeface="Times New Roman"/>
                  <a:cs typeface="Times New Roman"/>
                  <a:sym typeface="Times New Roman"/>
                </a:rPr>
                <a:t>e alle </a:t>
              </a:r>
              <a:r>
                <a:rPr b="1" i="0" lang="it-IT" sz="2400" u="none" cap="none" strike="noStrike">
                  <a:solidFill>
                    <a:schemeClr val="dk1"/>
                  </a:solidFill>
                  <a:latin typeface="Times New Roman"/>
                  <a:ea typeface="Times New Roman"/>
                  <a:cs typeface="Times New Roman"/>
                  <a:sym typeface="Times New Roman"/>
                </a:rPr>
                <a:t>risorse</a:t>
              </a:r>
              <a:r>
                <a:rPr b="0" i="0" lang="it-IT" sz="2400" u="none" cap="none" strike="noStrike">
                  <a:solidFill>
                    <a:schemeClr val="dk1"/>
                  </a:solidFill>
                  <a:latin typeface="Times New Roman"/>
                  <a:ea typeface="Times New Roman"/>
                  <a:cs typeface="Times New Roman"/>
                  <a:sym typeface="Times New Roman"/>
                </a:rPr>
                <a:t>, con rilevazione degli eventuali scostamenti registrati nel corso dell’anno, indicandone le cause e le relative misure correttive che saranno adottate</a:t>
              </a:r>
              <a:endParaRPr b="0" i="0" sz="1400" u="none" cap="none" strike="noStrike">
                <a:solidFill>
                  <a:schemeClr val="dk1"/>
                </a:solidFill>
                <a:latin typeface="Arial"/>
                <a:ea typeface="Arial"/>
                <a:cs typeface="Arial"/>
                <a:sym typeface="Arial"/>
              </a:endParaRPr>
            </a:p>
          </p:txBody>
        </p:sp>
      </p:grpSp>
      <p:sp>
        <p:nvSpPr>
          <p:cNvPr id="301" name="Google Shape;301;p4"/>
          <p:cNvSpPr/>
          <p:nvPr/>
        </p:nvSpPr>
        <p:spPr>
          <a:xfrm>
            <a:off x="2123728" y="0"/>
            <a:ext cx="504056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it-IT" sz="3200" u="none" cap="none" strike="noStrike">
                <a:solidFill>
                  <a:schemeClr val="dk2"/>
                </a:solidFill>
                <a:latin typeface="Times New Roman"/>
                <a:ea typeface="Times New Roman"/>
                <a:cs typeface="Times New Roman"/>
                <a:sym typeface="Times New Roman"/>
              </a:rPr>
              <a:t>La relazione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40"/>
          <p:cNvSpPr txBox="1"/>
          <p:nvPr>
            <p:ph type="title"/>
          </p:nvPr>
        </p:nvSpPr>
        <p:spPr>
          <a:xfrm>
            <a:off x="457200" y="274638"/>
            <a:ext cx="8229600" cy="4175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1F497D"/>
                </a:solidFill>
                <a:latin typeface="Times New Roman"/>
                <a:ea typeface="Times New Roman"/>
                <a:cs typeface="Times New Roman"/>
                <a:sym typeface="Times New Roman"/>
              </a:rPr>
              <a:t>RISULTATI DELLA LOTTA ALLE FRODI E STATO DEI RECUPERI</a:t>
            </a:r>
            <a:endParaRPr b="0" i="0" sz="1400" u="none" cap="none" strike="noStrike">
              <a:solidFill>
                <a:srgbClr val="000000"/>
              </a:solidFill>
              <a:latin typeface="Arial"/>
              <a:ea typeface="Arial"/>
              <a:cs typeface="Arial"/>
              <a:sym typeface="Arial"/>
            </a:endParaRPr>
          </a:p>
        </p:txBody>
      </p:sp>
      <p:grpSp>
        <p:nvGrpSpPr>
          <p:cNvPr id="765" name="Google Shape;765;p40"/>
          <p:cNvGrpSpPr/>
          <p:nvPr/>
        </p:nvGrpSpPr>
        <p:grpSpPr>
          <a:xfrm>
            <a:off x="179388" y="692150"/>
            <a:ext cx="8785225" cy="4537075"/>
            <a:chOff x="0" y="0"/>
            <a:chExt cx="8785225" cy="4537075"/>
          </a:xfrm>
        </p:grpSpPr>
        <p:cxnSp>
          <p:nvCxnSpPr>
            <p:cNvPr id="766" name="Google Shape;766;p40"/>
            <p:cNvCxnSpPr/>
            <p:nvPr/>
          </p:nvCxnSpPr>
          <p:spPr>
            <a:xfrm>
              <a:off x="0" y="0"/>
              <a:ext cx="8785225"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767" name="Google Shape;767;p40"/>
            <p:cNvSpPr/>
            <p:nvPr/>
          </p:nvSpPr>
          <p:spPr>
            <a:xfrm>
              <a:off x="0" y="0"/>
              <a:ext cx="1757045" cy="45370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40"/>
            <p:cNvSpPr txBox="1"/>
            <p:nvPr/>
          </p:nvSpPr>
          <p:spPr>
            <a:xfrm>
              <a:off x="0" y="0"/>
              <a:ext cx="1757045" cy="453707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rgbClr val="1F497D"/>
                </a:buClr>
                <a:buSzPts val="2000"/>
                <a:buFont typeface="Times New Roman"/>
                <a:buNone/>
              </a:pPr>
              <a:r>
                <a:rPr b="1" i="0" lang="it-IT" sz="2000" u="none" cap="none" strike="noStrike">
                  <a:solidFill>
                    <a:srgbClr val="1F497D"/>
                  </a:solidFill>
                  <a:latin typeface="Times New Roman"/>
                  <a:ea typeface="Times New Roman"/>
                  <a:cs typeface="Times New Roman"/>
                  <a:sym typeface="Times New Roman"/>
                </a:rPr>
                <a:t>CASI DI IRREGOLARITA’ FEAGA</a:t>
              </a:r>
              <a:endParaRPr b="0" i="0" sz="2000" u="none" cap="none" strike="noStrike">
                <a:solidFill>
                  <a:srgbClr val="1F497D"/>
                </a:solidFill>
                <a:latin typeface="Times New Roman"/>
                <a:ea typeface="Times New Roman"/>
                <a:cs typeface="Times New Roman"/>
                <a:sym typeface="Times New Roman"/>
              </a:endParaRPr>
            </a:p>
          </p:txBody>
        </p:sp>
        <p:sp>
          <p:nvSpPr>
            <p:cNvPr id="769" name="Google Shape;769;p40"/>
            <p:cNvSpPr/>
            <p:nvPr/>
          </p:nvSpPr>
          <p:spPr>
            <a:xfrm>
              <a:off x="1888823" y="42756"/>
              <a:ext cx="6896401" cy="8551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40"/>
            <p:cNvSpPr txBox="1"/>
            <p:nvPr/>
          </p:nvSpPr>
          <p:spPr>
            <a:xfrm>
              <a:off x="1888823" y="42756"/>
              <a:ext cx="6896401" cy="85513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dichiarazione in domanda di terreni confiscati,</a:t>
              </a:r>
              <a:endParaRPr b="0" i="0" sz="1400" u="none" cap="none" strike="noStrike">
                <a:solidFill>
                  <a:srgbClr val="000000"/>
                </a:solidFill>
                <a:latin typeface="Arial"/>
                <a:ea typeface="Arial"/>
                <a:cs typeface="Arial"/>
                <a:sym typeface="Arial"/>
              </a:endParaRPr>
            </a:p>
          </p:txBody>
        </p:sp>
        <p:cxnSp>
          <p:nvCxnSpPr>
            <p:cNvPr id="771" name="Google Shape;771;p40"/>
            <p:cNvCxnSpPr/>
            <p:nvPr/>
          </p:nvCxnSpPr>
          <p:spPr>
            <a:xfrm>
              <a:off x="1757044" y="897888"/>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72" name="Google Shape;772;p40"/>
            <p:cNvSpPr/>
            <p:nvPr/>
          </p:nvSpPr>
          <p:spPr>
            <a:xfrm>
              <a:off x="1888823" y="940645"/>
              <a:ext cx="6896401" cy="8551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40"/>
            <p:cNvSpPr txBox="1"/>
            <p:nvPr/>
          </p:nvSpPr>
          <p:spPr>
            <a:xfrm>
              <a:off x="1888823" y="940645"/>
              <a:ext cx="6896401" cy="85513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appartenenti ad enti pubblici o a privati ignari;</a:t>
              </a:r>
              <a:endParaRPr b="0" i="0" sz="1400" u="none" cap="none" strike="noStrike">
                <a:solidFill>
                  <a:srgbClr val="000000"/>
                </a:solidFill>
                <a:latin typeface="Arial"/>
                <a:ea typeface="Arial"/>
                <a:cs typeface="Arial"/>
                <a:sym typeface="Arial"/>
              </a:endParaRPr>
            </a:p>
          </p:txBody>
        </p:sp>
        <p:cxnSp>
          <p:nvCxnSpPr>
            <p:cNvPr id="774" name="Google Shape;774;p40"/>
            <p:cNvCxnSpPr/>
            <p:nvPr/>
          </p:nvCxnSpPr>
          <p:spPr>
            <a:xfrm>
              <a:off x="1757044" y="1795777"/>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75" name="Google Shape;775;p40"/>
            <p:cNvSpPr/>
            <p:nvPr/>
          </p:nvSpPr>
          <p:spPr>
            <a:xfrm>
              <a:off x="1888823" y="1838534"/>
              <a:ext cx="6896401" cy="8551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40"/>
            <p:cNvSpPr txBox="1"/>
            <p:nvPr/>
          </p:nvSpPr>
          <p:spPr>
            <a:xfrm>
              <a:off x="1888823" y="1838534"/>
              <a:ext cx="6896401" cy="85513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presentazione di domande da parte di soggetti sottoposti a misure di prevenzione;</a:t>
              </a:r>
              <a:endParaRPr b="0" i="0" sz="1400" u="none" cap="none" strike="noStrike">
                <a:solidFill>
                  <a:srgbClr val="000000"/>
                </a:solidFill>
                <a:latin typeface="Arial"/>
                <a:ea typeface="Arial"/>
                <a:cs typeface="Arial"/>
                <a:sym typeface="Arial"/>
              </a:endParaRPr>
            </a:p>
          </p:txBody>
        </p:sp>
        <p:cxnSp>
          <p:nvCxnSpPr>
            <p:cNvPr id="777" name="Google Shape;777;p40"/>
            <p:cNvCxnSpPr/>
            <p:nvPr/>
          </p:nvCxnSpPr>
          <p:spPr>
            <a:xfrm>
              <a:off x="1757044" y="2693666"/>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78" name="Google Shape;778;p40"/>
            <p:cNvSpPr/>
            <p:nvPr/>
          </p:nvSpPr>
          <p:spPr>
            <a:xfrm>
              <a:off x="1888823" y="2736423"/>
              <a:ext cx="6896401" cy="8551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40"/>
            <p:cNvSpPr txBox="1"/>
            <p:nvPr/>
          </p:nvSpPr>
          <p:spPr>
            <a:xfrm>
              <a:off x="1888823" y="2736423"/>
              <a:ext cx="6896401" cy="85513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utilizzo di titoli di conduzione falsi, stipulati con soggetti deceduti o non conformi alla normativa;</a:t>
              </a:r>
              <a:endParaRPr b="0" i="0" sz="1400" u="none" cap="none" strike="noStrike">
                <a:solidFill>
                  <a:srgbClr val="000000"/>
                </a:solidFill>
                <a:latin typeface="Arial"/>
                <a:ea typeface="Arial"/>
                <a:cs typeface="Arial"/>
                <a:sym typeface="Arial"/>
              </a:endParaRPr>
            </a:p>
          </p:txBody>
        </p:sp>
        <p:cxnSp>
          <p:nvCxnSpPr>
            <p:cNvPr id="780" name="Google Shape;780;p40"/>
            <p:cNvCxnSpPr/>
            <p:nvPr/>
          </p:nvCxnSpPr>
          <p:spPr>
            <a:xfrm>
              <a:off x="1757044" y="3591555"/>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781" name="Google Shape;781;p40"/>
            <p:cNvSpPr/>
            <p:nvPr/>
          </p:nvSpPr>
          <p:spPr>
            <a:xfrm>
              <a:off x="1888823" y="3634312"/>
              <a:ext cx="6896401" cy="8551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40"/>
            <p:cNvSpPr txBox="1"/>
            <p:nvPr/>
          </p:nvSpPr>
          <p:spPr>
            <a:xfrm>
              <a:off x="1888823" y="3634312"/>
              <a:ext cx="6896401" cy="85513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Times New Roman"/>
                <a:buNone/>
              </a:pPr>
              <a:r>
                <a:rPr b="0" i="0" lang="it-IT" sz="2400" u="none" cap="none" strike="noStrike">
                  <a:solidFill>
                    <a:schemeClr val="dk1"/>
                  </a:solidFill>
                  <a:latin typeface="Times New Roman"/>
                  <a:ea typeface="Times New Roman"/>
                  <a:cs typeface="Times New Roman"/>
                  <a:sym typeface="Times New Roman"/>
                </a:rPr>
                <a:t>domande non sottoscritte.</a:t>
              </a:r>
              <a:endParaRPr b="0" i="0" sz="1400" u="none" cap="none" strike="noStrike">
                <a:solidFill>
                  <a:srgbClr val="000000"/>
                </a:solidFill>
                <a:latin typeface="Arial"/>
                <a:ea typeface="Arial"/>
                <a:cs typeface="Arial"/>
                <a:sym typeface="Arial"/>
              </a:endParaRPr>
            </a:p>
          </p:txBody>
        </p:sp>
        <p:cxnSp>
          <p:nvCxnSpPr>
            <p:cNvPr id="783" name="Google Shape;783;p40"/>
            <p:cNvCxnSpPr/>
            <p:nvPr/>
          </p:nvCxnSpPr>
          <p:spPr>
            <a:xfrm>
              <a:off x="1757044" y="4489444"/>
              <a:ext cx="702818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41"/>
          <p:cNvSpPr txBox="1"/>
          <p:nvPr>
            <p:ph type="title"/>
          </p:nvPr>
        </p:nvSpPr>
        <p:spPr>
          <a:xfrm>
            <a:off x="457200" y="274638"/>
            <a:ext cx="8229600" cy="4175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1F497D"/>
                </a:solidFill>
                <a:latin typeface="Times New Roman"/>
                <a:ea typeface="Times New Roman"/>
                <a:cs typeface="Times New Roman"/>
                <a:sym typeface="Times New Roman"/>
              </a:rPr>
              <a:t>RISULTATI DELLA LOTTA ALLE FRODI E STATO DEI RECUPERI</a:t>
            </a:r>
            <a:endParaRPr b="0" i="0" sz="1400" u="none" cap="none" strike="noStrike">
              <a:solidFill>
                <a:srgbClr val="000000"/>
              </a:solidFill>
              <a:latin typeface="Arial"/>
              <a:ea typeface="Arial"/>
              <a:cs typeface="Arial"/>
              <a:sym typeface="Arial"/>
            </a:endParaRPr>
          </a:p>
        </p:txBody>
      </p:sp>
      <p:pic>
        <p:nvPicPr>
          <p:cNvPr id="789" name="Google Shape;789;p41"/>
          <p:cNvPicPr preferRelativeResize="0"/>
          <p:nvPr/>
        </p:nvPicPr>
        <p:blipFill rotWithShape="1">
          <a:blip r:embed="rId3">
            <a:alphaModFix/>
          </a:blip>
          <a:srcRect b="0" l="0" r="0" t="0"/>
          <a:stretch/>
        </p:blipFill>
        <p:spPr>
          <a:xfrm>
            <a:off x="899592" y="980728"/>
            <a:ext cx="6840760" cy="388843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42"/>
          <p:cNvSpPr txBox="1"/>
          <p:nvPr>
            <p:ph type="title"/>
          </p:nvPr>
        </p:nvSpPr>
        <p:spPr>
          <a:xfrm>
            <a:off x="457200" y="274638"/>
            <a:ext cx="8229600" cy="4175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1F497D"/>
                </a:solidFill>
                <a:latin typeface="Times New Roman"/>
                <a:ea typeface="Times New Roman"/>
                <a:cs typeface="Times New Roman"/>
                <a:sym typeface="Times New Roman"/>
              </a:rPr>
              <a:t>RISULTATI DELLA LOTTA ALLE FRODI E STATO DEI RECUPERI</a:t>
            </a:r>
            <a:br>
              <a:rPr b="1" i="0" lang="it-IT" sz="2000" u="none" cap="none" strike="noStrike">
                <a:solidFill>
                  <a:srgbClr val="1F497D"/>
                </a:solidFill>
                <a:latin typeface="Times New Roman"/>
                <a:ea typeface="Times New Roman"/>
                <a:cs typeface="Times New Roman"/>
                <a:sym typeface="Times New Roman"/>
              </a:rPr>
            </a:br>
            <a:endParaRPr b="1" i="0" sz="2000" u="none" cap="none" strike="noStrike">
              <a:solidFill>
                <a:srgbClr val="1F497D"/>
              </a:solidFill>
              <a:latin typeface="Times New Roman"/>
              <a:ea typeface="Times New Roman"/>
              <a:cs typeface="Times New Roman"/>
              <a:sym typeface="Times New Roman"/>
            </a:endParaRPr>
          </a:p>
        </p:txBody>
      </p:sp>
      <p:pic>
        <p:nvPicPr>
          <p:cNvPr id="795" name="Google Shape;795;p42"/>
          <p:cNvPicPr preferRelativeResize="0"/>
          <p:nvPr/>
        </p:nvPicPr>
        <p:blipFill rotWithShape="1">
          <a:blip r:embed="rId3">
            <a:alphaModFix/>
          </a:blip>
          <a:srcRect b="0" l="0" r="0" t="0"/>
          <a:stretch/>
        </p:blipFill>
        <p:spPr>
          <a:xfrm>
            <a:off x="827584" y="701412"/>
            <a:ext cx="7200800" cy="45277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43"/>
          <p:cNvSpPr txBox="1"/>
          <p:nvPr>
            <p:ph type="title"/>
          </p:nvPr>
        </p:nvSpPr>
        <p:spPr>
          <a:xfrm>
            <a:off x="539750" y="44624"/>
            <a:ext cx="8147050" cy="2746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rgbClr val="1F497D"/>
                </a:solidFill>
                <a:latin typeface="Times New Roman"/>
                <a:ea typeface="Times New Roman"/>
                <a:cs typeface="Times New Roman"/>
                <a:sym typeface="Times New Roman"/>
              </a:rPr>
              <a:t>RISULTATI DELLA LOTTA ALLE FRODI E STATO DEI RECUPERI</a:t>
            </a:r>
            <a:br>
              <a:rPr b="1" i="0" lang="it-IT" sz="4000" u="none" cap="none" strike="noStrike">
                <a:solidFill>
                  <a:srgbClr val="1F497D"/>
                </a:solidFill>
                <a:latin typeface="Calibri"/>
                <a:ea typeface="Calibri"/>
                <a:cs typeface="Calibri"/>
                <a:sym typeface="Calibri"/>
              </a:rPr>
            </a:br>
            <a:endParaRPr b="1" i="0" sz="4000" u="none" cap="none" strike="noStrike">
              <a:solidFill>
                <a:srgbClr val="1F497D"/>
              </a:solidFill>
              <a:latin typeface="Calibri"/>
              <a:ea typeface="Calibri"/>
              <a:cs typeface="Calibri"/>
              <a:sym typeface="Calibri"/>
            </a:endParaRPr>
          </a:p>
        </p:txBody>
      </p:sp>
      <p:graphicFrame>
        <p:nvGraphicFramePr>
          <p:cNvPr id="801" name="Google Shape;801;p43"/>
          <p:cNvGraphicFramePr/>
          <p:nvPr/>
        </p:nvGraphicFramePr>
        <p:xfrm>
          <a:off x="211138" y="885353"/>
          <a:ext cx="8620125" cy="4437063"/>
        </p:xfrm>
        <a:graphic>
          <a:graphicData uri="http://schemas.openxmlformats.org/drawingml/2006/chart">
            <c:chart r:id="rId3"/>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44"/>
          <p:cNvSpPr txBox="1"/>
          <p:nvPr>
            <p:ph type="title"/>
          </p:nvPr>
        </p:nvSpPr>
        <p:spPr>
          <a:xfrm>
            <a:off x="457200" y="274638"/>
            <a:ext cx="8229600" cy="4175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1F497D"/>
                </a:solidFill>
                <a:latin typeface="Times New Roman"/>
                <a:ea typeface="Times New Roman"/>
                <a:cs typeface="Times New Roman"/>
                <a:sym typeface="Times New Roman"/>
              </a:rPr>
              <a:t>RISULTATI DELLA LOTTA ALLE FRODI E STATO DEI RECUPERI</a:t>
            </a:r>
            <a:endParaRPr b="1" i="0" sz="2000" u="none" cap="none" strike="noStrike">
              <a:solidFill>
                <a:srgbClr val="1F497D"/>
              </a:solidFill>
              <a:latin typeface="Calibri"/>
              <a:ea typeface="Calibri"/>
              <a:cs typeface="Calibri"/>
              <a:sym typeface="Calibri"/>
            </a:endParaRPr>
          </a:p>
        </p:txBody>
      </p:sp>
      <p:grpSp>
        <p:nvGrpSpPr>
          <p:cNvPr id="807" name="Google Shape;807;p44"/>
          <p:cNvGrpSpPr/>
          <p:nvPr/>
        </p:nvGrpSpPr>
        <p:grpSpPr>
          <a:xfrm>
            <a:off x="323850" y="765175"/>
            <a:ext cx="8496300" cy="4464050"/>
            <a:chOff x="0" y="0"/>
            <a:chExt cx="8496300" cy="4464050"/>
          </a:xfrm>
        </p:grpSpPr>
        <p:cxnSp>
          <p:nvCxnSpPr>
            <p:cNvPr id="808" name="Google Shape;808;p44"/>
            <p:cNvCxnSpPr/>
            <p:nvPr/>
          </p:nvCxnSpPr>
          <p:spPr>
            <a:xfrm>
              <a:off x="0" y="0"/>
              <a:ext cx="8496300" cy="0"/>
            </a:xfrm>
            <a:prstGeom prst="straightConnector1">
              <a:avLst/>
            </a:prstGeom>
            <a:gradFill>
              <a:gsLst>
                <a:gs pos="0">
                  <a:srgbClr val="2D5C97"/>
                </a:gs>
                <a:gs pos="80000">
                  <a:srgbClr val="3C7AC5"/>
                </a:gs>
                <a:gs pos="100000">
                  <a:srgbClr val="397BC9"/>
                </a:gs>
              </a:gsLst>
              <a:lin ang="16200000" scaled="0"/>
            </a:gradFill>
            <a:ln cap="flat" cmpd="sng" w="9525">
              <a:solidFill>
                <a:schemeClr val="accent1"/>
              </a:solidFill>
              <a:prstDash val="solid"/>
              <a:round/>
              <a:headEnd len="sm" w="sm" type="none"/>
              <a:tailEnd len="sm" w="sm" type="none"/>
            </a:ln>
            <a:effectLst>
              <a:outerShdw blurRad="40000" rotWithShape="0" dir="5400000" dist="23000">
                <a:srgbClr val="000000">
                  <a:alpha val="34509"/>
                </a:srgbClr>
              </a:outerShdw>
            </a:effectLst>
          </p:spPr>
        </p:cxnSp>
        <p:sp>
          <p:nvSpPr>
            <p:cNvPr id="809" name="Google Shape;809;p44"/>
            <p:cNvSpPr/>
            <p:nvPr/>
          </p:nvSpPr>
          <p:spPr>
            <a:xfrm>
              <a:off x="0" y="0"/>
              <a:ext cx="1699260" cy="44640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4"/>
            <p:cNvSpPr txBox="1"/>
            <p:nvPr/>
          </p:nvSpPr>
          <p:spPr>
            <a:xfrm>
              <a:off x="0" y="0"/>
              <a:ext cx="1699260" cy="4464050"/>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rgbClr val="1F497D"/>
                </a:buClr>
                <a:buSzPts val="2300"/>
                <a:buFont typeface="Times New Roman"/>
                <a:buNone/>
              </a:pPr>
              <a:r>
                <a:rPr b="1" i="0" lang="it-IT" sz="2300" u="none" cap="none" strike="noStrike">
                  <a:solidFill>
                    <a:srgbClr val="1F497D"/>
                  </a:solidFill>
                  <a:latin typeface="Times New Roman"/>
                  <a:ea typeface="Times New Roman"/>
                  <a:cs typeface="Times New Roman"/>
                  <a:sym typeface="Times New Roman"/>
                </a:rPr>
                <a:t>MISURE DI CONTRASTO</a:t>
              </a:r>
              <a:endParaRPr b="0" i="0" sz="2300" u="none" cap="none" strike="noStrike">
                <a:solidFill>
                  <a:srgbClr val="1F497D"/>
                </a:solidFill>
                <a:latin typeface="Times New Roman"/>
                <a:ea typeface="Times New Roman"/>
                <a:cs typeface="Times New Roman"/>
                <a:sym typeface="Times New Roman"/>
              </a:endParaRPr>
            </a:p>
          </p:txBody>
        </p:sp>
        <p:sp>
          <p:nvSpPr>
            <p:cNvPr id="811" name="Google Shape;811;p44"/>
            <p:cNvSpPr/>
            <p:nvPr/>
          </p:nvSpPr>
          <p:spPr>
            <a:xfrm>
              <a:off x="1826704" y="42068"/>
              <a:ext cx="6669595" cy="8413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44"/>
            <p:cNvSpPr txBox="1"/>
            <p:nvPr/>
          </p:nvSpPr>
          <p:spPr>
            <a:xfrm>
              <a:off x="1826704" y="42068"/>
              <a:ext cx="6669595" cy="841368"/>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avvio dei </a:t>
              </a:r>
              <a:r>
                <a:rPr b="1" i="0" lang="it-IT" sz="1900" u="none" cap="none" strike="noStrike">
                  <a:solidFill>
                    <a:schemeClr val="dk1"/>
                  </a:solidFill>
                  <a:latin typeface="Times New Roman"/>
                  <a:ea typeface="Times New Roman"/>
                  <a:cs typeface="Times New Roman"/>
                  <a:sym typeface="Times New Roman"/>
                </a:rPr>
                <a:t>recuperi coattivi</a:t>
              </a:r>
              <a:r>
                <a:rPr b="0" i="0" lang="it-IT" sz="1900" u="none" cap="none" strike="noStrike">
                  <a:solidFill>
                    <a:schemeClr val="dk1"/>
                  </a:solidFill>
                  <a:latin typeface="Times New Roman"/>
                  <a:ea typeface="Times New Roman"/>
                  <a:cs typeface="Times New Roman"/>
                  <a:sym typeface="Times New Roman"/>
                </a:rPr>
                <a:t> mediante </a:t>
              </a:r>
              <a:r>
                <a:rPr b="0" i="0" lang="it-IT" sz="1900" u="sng" cap="none" strike="noStrike">
                  <a:solidFill>
                    <a:schemeClr val="dk1"/>
                  </a:solidFill>
                  <a:latin typeface="Times New Roman"/>
                  <a:ea typeface="Times New Roman"/>
                  <a:cs typeface="Times New Roman"/>
                  <a:sym typeface="Times New Roman"/>
                </a:rPr>
                <a:t>ingiunzioni e pignoramenti</a:t>
              </a:r>
              <a:r>
                <a:rPr b="0" i="0" lang="it-IT" sz="1900" u="none" cap="none" strike="noStrike">
                  <a:solidFill>
                    <a:schemeClr val="dk1"/>
                  </a:solidFill>
                  <a:latin typeface="Times New Roman"/>
                  <a:ea typeface="Times New Roman"/>
                  <a:cs typeface="Times New Roman"/>
                  <a:sym typeface="Times New Roman"/>
                </a:rPr>
                <a:t> (con ingente impegno di risorse economiche e strumentali);</a:t>
              </a:r>
              <a:endParaRPr b="0" i="0" sz="1400" u="none" cap="none" strike="noStrike">
                <a:solidFill>
                  <a:srgbClr val="000000"/>
                </a:solidFill>
                <a:latin typeface="Arial"/>
                <a:ea typeface="Arial"/>
                <a:cs typeface="Arial"/>
                <a:sym typeface="Arial"/>
              </a:endParaRPr>
            </a:p>
          </p:txBody>
        </p:sp>
        <p:cxnSp>
          <p:nvCxnSpPr>
            <p:cNvPr id="813" name="Google Shape;813;p44"/>
            <p:cNvCxnSpPr/>
            <p:nvPr/>
          </p:nvCxnSpPr>
          <p:spPr>
            <a:xfrm>
              <a:off x="1699260" y="883437"/>
              <a:ext cx="679704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814" name="Google Shape;814;p44"/>
            <p:cNvSpPr/>
            <p:nvPr/>
          </p:nvSpPr>
          <p:spPr>
            <a:xfrm>
              <a:off x="1826704" y="925505"/>
              <a:ext cx="6669595" cy="8413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44"/>
            <p:cNvSpPr txBox="1"/>
            <p:nvPr/>
          </p:nvSpPr>
          <p:spPr>
            <a:xfrm>
              <a:off x="1826704" y="925505"/>
              <a:ext cx="6669595" cy="841368"/>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implementazione di nuovi </a:t>
              </a:r>
              <a:r>
                <a:rPr b="1" i="0" lang="it-IT" sz="1900" u="none" cap="none" strike="noStrike">
                  <a:solidFill>
                    <a:schemeClr val="dk1"/>
                  </a:solidFill>
                  <a:latin typeface="Times New Roman"/>
                  <a:ea typeface="Times New Roman"/>
                  <a:cs typeface="Times New Roman"/>
                  <a:sym typeface="Times New Roman"/>
                </a:rPr>
                <a:t>strumenti di prevenzione delle frodi </a:t>
              </a:r>
              <a:r>
                <a:rPr b="0" i="0" lang="it-IT" sz="1900" u="none" cap="none" strike="noStrike">
                  <a:solidFill>
                    <a:schemeClr val="dk1"/>
                  </a:solidFill>
                  <a:latin typeface="Times New Roman"/>
                  <a:ea typeface="Times New Roman"/>
                  <a:cs typeface="Times New Roman"/>
                  <a:sym typeface="Times New Roman"/>
                </a:rPr>
                <a:t>(informatici, amministrativi e formativi);</a:t>
              </a:r>
              <a:endParaRPr b="0" i="0" sz="1400" u="none" cap="none" strike="noStrike">
                <a:solidFill>
                  <a:srgbClr val="000000"/>
                </a:solidFill>
                <a:latin typeface="Arial"/>
                <a:ea typeface="Arial"/>
                <a:cs typeface="Arial"/>
                <a:sym typeface="Arial"/>
              </a:endParaRPr>
            </a:p>
          </p:txBody>
        </p:sp>
        <p:cxnSp>
          <p:nvCxnSpPr>
            <p:cNvPr id="816" name="Google Shape;816;p44"/>
            <p:cNvCxnSpPr/>
            <p:nvPr/>
          </p:nvCxnSpPr>
          <p:spPr>
            <a:xfrm>
              <a:off x="1699260" y="1766874"/>
              <a:ext cx="679704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817" name="Google Shape;817;p44"/>
            <p:cNvSpPr/>
            <p:nvPr/>
          </p:nvSpPr>
          <p:spPr>
            <a:xfrm>
              <a:off x="1826704" y="1808942"/>
              <a:ext cx="6669595" cy="8413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44"/>
            <p:cNvSpPr txBox="1"/>
            <p:nvPr/>
          </p:nvSpPr>
          <p:spPr>
            <a:xfrm>
              <a:off x="1826704" y="1808942"/>
              <a:ext cx="6669595" cy="841368"/>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0" i="0" lang="it-IT" sz="1900" u="none" cap="none" strike="noStrike">
                  <a:solidFill>
                    <a:schemeClr val="dk1"/>
                  </a:solidFill>
                  <a:latin typeface="Times New Roman"/>
                  <a:ea typeface="Times New Roman"/>
                  <a:cs typeface="Times New Roman"/>
                  <a:sym typeface="Times New Roman"/>
                </a:rPr>
                <a:t>stipulazione di </a:t>
              </a:r>
              <a:r>
                <a:rPr b="1" i="0" lang="it-IT" sz="1900" u="none" cap="none" strike="noStrike">
                  <a:solidFill>
                    <a:schemeClr val="dk1"/>
                  </a:solidFill>
                  <a:latin typeface="Times New Roman"/>
                  <a:ea typeface="Times New Roman"/>
                  <a:cs typeface="Times New Roman"/>
                  <a:sym typeface="Times New Roman"/>
                </a:rPr>
                <a:t>intese, convenzioni e protocolli di legalità</a:t>
              </a:r>
              <a:r>
                <a:rPr b="0" i="0" lang="it-IT" sz="1900" u="none" cap="none" strike="noStrike">
                  <a:solidFill>
                    <a:schemeClr val="dk1"/>
                  </a:solidFill>
                  <a:latin typeface="Times New Roman"/>
                  <a:ea typeface="Times New Roman"/>
                  <a:cs typeface="Times New Roman"/>
                  <a:sym typeface="Times New Roman"/>
                </a:rPr>
                <a:t> con la Corte dei Conti, le Prefetture e la Guardia di Finanza;</a:t>
              </a:r>
              <a:endParaRPr b="0" i="0" sz="1400" u="none" cap="none" strike="noStrike">
                <a:solidFill>
                  <a:srgbClr val="000000"/>
                </a:solidFill>
                <a:latin typeface="Arial"/>
                <a:ea typeface="Arial"/>
                <a:cs typeface="Arial"/>
                <a:sym typeface="Arial"/>
              </a:endParaRPr>
            </a:p>
          </p:txBody>
        </p:sp>
        <p:cxnSp>
          <p:nvCxnSpPr>
            <p:cNvPr id="819" name="Google Shape;819;p44"/>
            <p:cNvCxnSpPr/>
            <p:nvPr/>
          </p:nvCxnSpPr>
          <p:spPr>
            <a:xfrm>
              <a:off x="1699260" y="2650311"/>
              <a:ext cx="679704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820" name="Google Shape;820;p44"/>
            <p:cNvSpPr/>
            <p:nvPr/>
          </p:nvSpPr>
          <p:spPr>
            <a:xfrm>
              <a:off x="1826704" y="2692380"/>
              <a:ext cx="6669595" cy="8413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44"/>
            <p:cNvSpPr txBox="1"/>
            <p:nvPr/>
          </p:nvSpPr>
          <p:spPr>
            <a:xfrm>
              <a:off x="1826704" y="2692380"/>
              <a:ext cx="6669595" cy="841368"/>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1" i="0" lang="it-IT" sz="1900" u="none" cap="none" strike="noStrike">
                  <a:solidFill>
                    <a:schemeClr val="dk1"/>
                  </a:solidFill>
                  <a:latin typeface="Times New Roman"/>
                  <a:ea typeface="Times New Roman"/>
                  <a:cs typeface="Times New Roman"/>
                  <a:sym typeface="Times New Roman"/>
                </a:rPr>
                <a:t>coinvolgimento</a:t>
              </a:r>
              <a:r>
                <a:rPr b="0" i="0" lang="it-IT" sz="1900" u="none" cap="none" strike="noStrike">
                  <a:solidFill>
                    <a:schemeClr val="dk1"/>
                  </a:solidFill>
                  <a:latin typeface="Times New Roman"/>
                  <a:ea typeface="Times New Roman"/>
                  <a:cs typeface="Times New Roman"/>
                  <a:sym typeface="Times New Roman"/>
                </a:rPr>
                <a:t>, in chiave collaborativa, </a:t>
              </a:r>
              <a:r>
                <a:rPr b="1" i="0" lang="it-IT" sz="1900" u="none" cap="none" strike="noStrike">
                  <a:solidFill>
                    <a:schemeClr val="dk1"/>
                  </a:solidFill>
                  <a:latin typeface="Times New Roman"/>
                  <a:ea typeface="Times New Roman"/>
                  <a:cs typeface="Times New Roman"/>
                  <a:sym typeface="Times New Roman"/>
                </a:rPr>
                <a:t>dei CAA</a:t>
              </a:r>
              <a:r>
                <a:rPr b="0" i="0" lang="it-IT" sz="1900" u="none" cap="none" strike="noStrike">
                  <a:solidFill>
                    <a:schemeClr val="dk1"/>
                  </a:solidFill>
                  <a:latin typeface="Times New Roman"/>
                  <a:ea typeface="Times New Roman"/>
                  <a:cs typeface="Times New Roman"/>
                  <a:sym typeface="Times New Roman"/>
                </a:rPr>
                <a:t> nell’attività di recupero delle indebite percezioni;</a:t>
              </a:r>
              <a:endParaRPr b="0" i="0" sz="1400" u="none" cap="none" strike="noStrike">
                <a:solidFill>
                  <a:srgbClr val="000000"/>
                </a:solidFill>
                <a:latin typeface="Arial"/>
                <a:ea typeface="Arial"/>
                <a:cs typeface="Arial"/>
                <a:sym typeface="Arial"/>
              </a:endParaRPr>
            </a:p>
          </p:txBody>
        </p:sp>
        <p:cxnSp>
          <p:nvCxnSpPr>
            <p:cNvPr id="822" name="Google Shape;822;p44"/>
            <p:cNvCxnSpPr/>
            <p:nvPr/>
          </p:nvCxnSpPr>
          <p:spPr>
            <a:xfrm>
              <a:off x="1699260" y="3533748"/>
              <a:ext cx="679704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sp>
          <p:nvSpPr>
            <p:cNvPr id="823" name="Google Shape;823;p44"/>
            <p:cNvSpPr/>
            <p:nvPr/>
          </p:nvSpPr>
          <p:spPr>
            <a:xfrm>
              <a:off x="1826704" y="3575817"/>
              <a:ext cx="6669595" cy="8413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44"/>
            <p:cNvSpPr txBox="1"/>
            <p:nvPr/>
          </p:nvSpPr>
          <p:spPr>
            <a:xfrm>
              <a:off x="1826704" y="3575817"/>
              <a:ext cx="6669595" cy="841368"/>
            </a:xfrm>
            <a:prstGeom prst="rect">
              <a:avLst/>
            </a:prstGeom>
            <a:noFill/>
            <a:ln>
              <a:noFill/>
            </a:ln>
          </p:spPr>
          <p:txBody>
            <a:bodyPr anchorCtr="0" anchor="t"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imes New Roman"/>
                <a:buNone/>
              </a:pPr>
              <a:r>
                <a:rPr b="1" i="0" lang="it-IT" sz="1900" u="none" cap="none" strike="noStrike">
                  <a:solidFill>
                    <a:schemeClr val="dk1"/>
                  </a:solidFill>
                  <a:latin typeface="Times New Roman"/>
                  <a:ea typeface="Times New Roman"/>
                  <a:cs typeface="Times New Roman"/>
                  <a:sym typeface="Times New Roman"/>
                </a:rPr>
                <a:t>sensibilizzazione </a:t>
              </a:r>
              <a:r>
                <a:rPr b="0" i="0" lang="it-IT" sz="1900" u="none" cap="none" strike="noStrike">
                  <a:solidFill>
                    <a:schemeClr val="dk1"/>
                  </a:solidFill>
                  <a:latin typeface="Times New Roman"/>
                  <a:ea typeface="Times New Roman"/>
                  <a:cs typeface="Times New Roman"/>
                  <a:sym typeface="Times New Roman"/>
                </a:rPr>
                <a:t>dei beneficiari per il radicamento di una </a:t>
              </a:r>
              <a:r>
                <a:rPr b="1" i="0" lang="it-IT" sz="1900" u="none" cap="none" strike="noStrike">
                  <a:solidFill>
                    <a:schemeClr val="dk1"/>
                  </a:solidFill>
                  <a:latin typeface="Times New Roman"/>
                  <a:ea typeface="Times New Roman"/>
                  <a:cs typeface="Times New Roman"/>
                  <a:sym typeface="Times New Roman"/>
                </a:rPr>
                <a:t>cultura della legalità</a:t>
              </a:r>
              <a:r>
                <a:rPr b="0" i="0" lang="it-IT" sz="1900" u="none" cap="none" strike="noStrike">
                  <a:solidFill>
                    <a:schemeClr val="dk1"/>
                  </a:solidFill>
                  <a:latin typeface="Times New Roman"/>
                  <a:ea typeface="Times New Roman"/>
                  <a:cs typeface="Times New Roman"/>
                  <a:sym typeface="Times New Roman"/>
                </a:rPr>
                <a:t> e dell’integrità d’impresa.</a:t>
              </a:r>
              <a:endParaRPr b="0" i="0" sz="1400" u="none" cap="none" strike="noStrike">
                <a:solidFill>
                  <a:srgbClr val="000000"/>
                </a:solidFill>
                <a:latin typeface="Arial"/>
                <a:ea typeface="Arial"/>
                <a:cs typeface="Arial"/>
                <a:sym typeface="Arial"/>
              </a:endParaRPr>
            </a:p>
          </p:txBody>
        </p:sp>
        <p:cxnSp>
          <p:nvCxnSpPr>
            <p:cNvPr id="825" name="Google Shape;825;p44"/>
            <p:cNvCxnSpPr/>
            <p:nvPr/>
          </p:nvCxnSpPr>
          <p:spPr>
            <a:xfrm>
              <a:off x="1699260" y="4417186"/>
              <a:ext cx="6797040" cy="0"/>
            </a:xfrm>
            <a:prstGeom prst="straightConnector1">
              <a:avLst/>
            </a:prstGeom>
            <a:solidFill>
              <a:schemeClr val="accent1"/>
            </a:solidFill>
            <a:ln cap="flat" cmpd="sng" w="25400">
              <a:solidFill>
                <a:srgbClr val="C0CCE1"/>
              </a:solidFill>
              <a:prstDash val="solid"/>
              <a:round/>
              <a:headEnd len="sm" w="sm" type="none"/>
              <a:tailEnd len="sm" w="sm" type="none"/>
            </a:ln>
            <a:effectLst>
              <a:outerShdw blurRad="40000" rotWithShape="0" dir="5400000" dist="20000">
                <a:srgbClr val="000000">
                  <a:alpha val="37254"/>
                </a:srgbClr>
              </a:outerShdw>
            </a:effectLst>
          </p:spPr>
        </p:cxn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45"/>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832" name="Google Shape;832;p45"/>
          <p:cNvSpPr txBox="1"/>
          <p:nvPr>
            <p:ph idx="1" type="body"/>
          </p:nvPr>
        </p:nvSpPr>
        <p:spPr>
          <a:xfrm>
            <a:off x="910034" y="120874"/>
            <a:ext cx="7118350" cy="9318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Due Macro-Aree: SIAN ed ARCEA</a:t>
            </a:r>
            <a:endParaRPr/>
          </a:p>
        </p:txBody>
      </p:sp>
      <p:grpSp>
        <p:nvGrpSpPr>
          <p:cNvPr id="833" name="Google Shape;833;p45"/>
          <p:cNvGrpSpPr/>
          <p:nvPr/>
        </p:nvGrpSpPr>
        <p:grpSpPr>
          <a:xfrm>
            <a:off x="1936399" y="1557828"/>
            <a:ext cx="5242739" cy="2912632"/>
            <a:chOff x="950529" y="1036"/>
            <a:chExt cx="5242739" cy="2912632"/>
          </a:xfrm>
        </p:grpSpPr>
        <p:sp>
          <p:nvSpPr>
            <p:cNvPr id="834" name="Google Shape;834;p45"/>
            <p:cNvSpPr/>
            <p:nvPr/>
          </p:nvSpPr>
          <p:spPr>
            <a:xfrm>
              <a:off x="950529" y="1036"/>
              <a:ext cx="2912632" cy="2912632"/>
            </a:xfrm>
            <a:prstGeom prst="ellipse">
              <a:avLst/>
            </a:prstGeom>
            <a:solidFill>
              <a:srgbClr val="BF504D">
                <a:alpha val="4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45"/>
            <p:cNvSpPr txBox="1"/>
            <p:nvPr/>
          </p:nvSpPr>
          <p:spPr>
            <a:xfrm>
              <a:off x="1377074" y="427581"/>
              <a:ext cx="2059542" cy="2059542"/>
            </a:xfrm>
            <a:prstGeom prst="rect">
              <a:avLst/>
            </a:prstGeom>
            <a:noFill/>
            <a:ln>
              <a:noFill/>
            </a:ln>
          </p:spPr>
          <p:txBody>
            <a:bodyPr anchorCtr="0" anchor="ctr" bIns="35550" lIns="160275" spcFirstLastPara="1" rIns="160275" wrap="square" tIns="35550">
              <a:noAutofit/>
            </a:bodyPr>
            <a:lstStyle/>
            <a:p>
              <a:pPr indent="0" lvl="0" marL="0" marR="0" rtl="0" algn="ctr">
                <a:lnSpc>
                  <a:spcPct val="90000"/>
                </a:lnSpc>
                <a:spcBef>
                  <a:spcPts val="0"/>
                </a:spcBef>
                <a:spcAft>
                  <a:spcPts val="0"/>
                </a:spcAft>
                <a:buClr>
                  <a:schemeClr val="dk1"/>
                </a:buClr>
                <a:buSzPts val="2800"/>
                <a:buFont typeface="Times New Roman"/>
                <a:buNone/>
              </a:pPr>
              <a:r>
                <a:rPr b="0" i="0" lang="it-IT" sz="2800" u="none" cap="none" strike="noStrike">
                  <a:solidFill>
                    <a:schemeClr val="dk1"/>
                  </a:solidFill>
                  <a:latin typeface="Times New Roman"/>
                  <a:ea typeface="Times New Roman"/>
                  <a:cs typeface="Times New Roman"/>
                  <a:sym typeface="Times New Roman"/>
                </a:rPr>
                <a:t>SIAN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980"/>
                </a:spcBef>
                <a:spcAft>
                  <a:spcPts val="0"/>
                </a:spcAft>
                <a:buClr>
                  <a:schemeClr val="dk1"/>
                </a:buClr>
                <a:buSzPts val="1200"/>
                <a:buFont typeface="Times New Roman"/>
                <a:buNone/>
              </a:pPr>
              <a:r>
                <a:rPr b="0" i="0" lang="it-IT" sz="1200" u="none" cap="none" strike="noStrike">
                  <a:solidFill>
                    <a:schemeClr val="dk1"/>
                  </a:solidFill>
                  <a:latin typeface="Times New Roman"/>
                  <a:ea typeface="Times New Roman"/>
                  <a:cs typeface="Times New Roman"/>
                  <a:sym typeface="Times New Roman"/>
                </a:rPr>
                <a:t>Piattaforma software fondamentale per le attività Istituzionali di ARCEA (Autorizzazione, Esecuzione e Contabilizzazione Pagamenti)</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20"/>
                </a:spcBef>
                <a:spcAft>
                  <a:spcPts val="0"/>
                </a:spcAft>
                <a:buClr>
                  <a:schemeClr val="dk1"/>
                </a:buClr>
                <a:buSzPts val="1200"/>
                <a:buFont typeface="Times New Roman"/>
                <a:buNone/>
              </a:pPr>
              <a:r>
                <a:rPr b="0" i="0" lang="it-IT" sz="1200" u="none" cap="none" strike="noStrike">
                  <a:solidFill>
                    <a:schemeClr val="dk1"/>
                  </a:solidFill>
                  <a:latin typeface="Times New Roman"/>
                  <a:ea typeface="Times New Roman"/>
                  <a:cs typeface="Times New Roman"/>
                  <a:sym typeface="Times New Roman"/>
                </a:rPr>
                <a:t>Permette di inviare le informazioni obbligatorie all’organismo di coordinamento</a:t>
              </a:r>
              <a:endParaRPr b="0" i="0" sz="1400" u="none" cap="none" strike="noStrike">
                <a:solidFill>
                  <a:srgbClr val="000000"/>
                </a:solidFill>
                <a:latin typeface="Arial"/>
                <a:ea typeface="Arial"/>
                <a:cs typeface="Arial"/>
                <a:sym typeface="Arial"/>
              </a:endParaRPr>
            </a:p>
          </p:txBody>
        </p:sp>
        <p:sp>
          <p:nvSpPr>
            <p:cNvPr id="836" name="Google Shape;836;p45"/>
            <p:cNvSpPr/>
            <p:nvPr/>
          </p:nvSpPr>
          <p:spPr>
            <a:xfrm>
              <a:off x="3280636" y="1036"/>
              <a:ext cx="2912632" cy="2912632"/>
            </a:xfrm>
            <a:prstGeom prst="ellipse">
              <a:avLst/>
            </a:prstGeom>
            <a:solidFill>
              <a:schemeClr val="accent3">
                <a:alpha val="49411"/>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45"/>
            <p:cNvSpPr txBox="1"/>
            <p:nvPr/>
          </p:nvSpPr>
          <p:spPr>
            <a:xfrm>
              <a:off x="3707181" y="427581"/>
              <a:ext cx="2059542" cy="2059542"/>
            </a:xfrm>
            <a:prstGeom prst="rect">
              <a:avLst/>
            </a:prstGeom>
            <a:noFill/>
            <a:ln>
              <a:noFill/>
            </a:ln>
          </p:spPr>
          <p:txBody>
            <a:bodyPr anchorCtr="0" anchor="ctr" bIns="35550" lIns="160275" spcFirstLastPara="1" rIns="160275" wrap="square" tIns="35550">
              <a:noAutofit/>
            </a:bodyPr>
            <a:lstStyle/>
            <a:p>
              <a:pPr indent="0" lvl="0" marL="0" marR="0" rtl="0" algn="ctr">
                <a:lnSpc>
                  <a:spcPct val="90000"/>
                </a:lnSpc>
                <a:spcBef>
                  <a:spcPts val="0"/>
                </a:spcBef>
                <a:spcAft>
                  <a:spcPts val="0"/>
                </a:spcAft>
                <a:buClr>
                  <a:schemeClr val="dk1"/>
                </a:buClr>
                <a:buSzPts val="2800"/>
                <a:buFont typeface="Times New Roman"/>
                <a:buNone/>
              </a:pPr>
              <a:r>
                <a:rPr b="0" i="0" lang="it-IT" sz="2800" u="none" cap="none" strike="noStrike">
                  <a:solidFill>
                    <a:schemeClr val="dk1"/>
                  </a:solidFill>
                  <a:latin typeface="Times New Roman"/>
                  <a:ea typeface="Times New Roman"/>
                  <a:cs typeface="Times New Roman"/>
                  <a:sym typeface="Times New Roman"/>
                </a:rPr>
                <a:t>ARCEA</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980"/>
                </a:spcBef>
                <a:spcAft>
                  <a:spcPts val="0"/>
                </a:spcAft>
                <a:buClr>
                  <a:schemeClr val="dk1"/>
                </a:buClr>
                <a:buSzPts val="1000"/>
                <a:buFont typeface="Times New Roman"/>
                <a:buNone/>
              </a:pPr>
              <a:r>
                <a:rPr b="0" i="0" lang="it-IT" sz="1000" u="none" cap="none" strike="noStrike">
                  <a:solidFill>
                    <a:schemeClr val="dk1"/>
                  </a:solidFill>
                  <a:latin typeface="Times New Roman"/>
                  <a:ea typeface="Times New Roman"/>
                  <a:cs typeface="Times New Roman"/>
                  <a:sym typeface="Times New Roman"/>
                </a:rPr>
                <a:t>Rete LAN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50"/>
                </a:spcBef>
                <a:spcAft>
                  <a:spcPts val="0"/>
                </a:spcAft>
                <a:buClr>
                  <a:schemeClr val="dk1"/>
                </a:buClr>
                <a:buSzPts val="1000"/>
                <a:buFont typeface="Times New Roman"/>
                <a:buNone/>
              </a:pPr>
              <a:r>
                <a:rPr b="0" i="0" lang="it-IT" sz="1000" u="none" cap="none" strike="noStrike">
                  <a:solidFill>
                    <a:schemeClr val="dk1"/>
                  </a:solidFill>
                  <a:latin typeface="Times New Roman"/>
                  <a:ea typeface="Times New Roman"/>
                  <a:cs typeface="Times New Roman"/>
                  <a:sym typeface="Times New Roman"/>
                </a:rPr>
                <a:t>CED Interni</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50"/>
                </a:spcBef>
                <a:spcAft>
                  <a:spcPts val="0"/>
                </a:spcAft>
                <a:buClr>
                  <a:schemeClr val="dk1"/>
                </a:buClr>
                <a:buSzPts val="1000"/>
                <a:buFont typeface="Times New Roman"/>
                <a:buNone/>
              </a:pPr>
              <a:r>
                <a:rPr b="0" i="0" lang="it-IT" sz="1000" u="none" cap="none" strike="noStrike">
                  <a:solidFill>
                    <a:schemeClr val="dk1"/>
                  </a:solidFill>
                  <a:latin typeface="Times New Roman"/>
                  <a:ea typeface="Times New Roman"/>
                  <a:cs typeface="Times New Roman"/>
                  <a:sym typeface="Times New Roman"/>
                </a:rPr>
                <a:t>Postazioni Client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50"/>
                </a:spcBef>
                <a:spcAft>
                  <a:spcPts val="0"/>
                </a:spcAft>
                <a:buClr>
                  <a:schemeClr val="dk1"/>
                </a:buClr>
                <a:buSzPts val="1000"/>
                <a:buFont typeface="Times New Roman"/>
                <a:buNone/>
              </a:pPr>
              <a:r>
                <a:rPr b="0" i="0" lang="it-IT" sz="1000" u="none" cap="none" strike="noStrike">
                  <a:solidFill>
                    <a:schemeClr val="dk1"/>
                  </a:solidFill>
                  <a:latin typeface="Times New Roman"/>
                  <a:ea typeface="Times New Roman"/>
                  <a:cs typeface="Times New Roman"/>
                  <a:sym typeface="Times New Roman"/>
                </a:rPr>
                <a:t>Posta elettronica</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50"/>
                </a:spcBef>
                <a:spcAft>
                  <a:spcPts val="0"/>
                </a:spcAft>
                <a:buClr>
                  <a:schemeClr val="dk1"/>
                </a:buClr>
                <a:buSzPts val="1000"/>
                <a:buFont typeface="Times New Roman"/>
                <a:buNone/>
              </a:pPr>
              <a:r>
                <a:rPr b="0" i="0" lang="it-IT" sz="1000" u="none" cap="none" strike="noStrike">
                  <a:solidFill>
                    <a:schemeClr val="dk1"/>
                  </a:solidFill>
                  <a:latin typeface="Times New Roman"/>
                  <a:ea typeface="Times New Roman"/>
                  <a:cs typeface="Times New Roman"/>
                  <a:sym typeface="Times New Roman"/>
                </a:rPr>
                <a:t>Software per “Funzionamento” Interno</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50"/>
                </a:spcBef>
                <a:spcAft>
                  <a:spcPts val="0"/>
                </a:spcAft>
                <a:buClr>
                  <a:schemeClr val="dk1"/>
                </a:buClr>
                <a:buSzPts val="1000"/>
                <a:buFont typeface="Times New Roman"/>
                <a:buNone/>
              </a:pPr>
              <a:r>
                <a:rPr b="0" i="0" lang="it-IT" sz="1000" u="none" cap="none" strike="noStrike">
                  <a:solidFill>
                    <a:schemeClr val="dk1"/>
                  </a:solidFill>
                  <a:latin typeface="Times New Roman"/>
                  <a:ea typeface="Times New Roman"/>
                  <a:cs typeface="Times New Roman"/>
                  <a:sym typeface="Times New Roman"/>
                </a:rPr>
                <a:t>Contromisure di protezione del Sistema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50"/>
                </a:spcBef>
                <a:spcAft>
                  <a:spcPts val="0"/>
                </a:spcAft>
                <a:buClr>
                  <a:schemeClr val="dk1"/>
                </a:buClr>
                <a:buSzPts val="1000"/>
                <a:buFont typeface="Times New Roman"/>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ctr">
                <a:lnSpc>
                  <a:spcPct val="90000"/>
                </a:lnSpc>
                <a:spcBef>
                  <a:spcPts val="350"/>
                </a:spcBef>
                <a:spcAft>
                  <a:spcPts val="0"/>
                </a:spcAft>
                <a:buClr>
                  <a:schemeClr val="dk1"/>
                </a:buClr>
                <a:buSzPts val="1400"/>
                <a:buFont typeface="Times New Roman"/>
                <a:buNone/>
              </a:pPr>
              <a:r>
                <a:t/>
              </a:r>
              <a:endParaRPr b="0" i="0" sz="1400" u="none" cap="none" strike="noStrike">
                <a:solidFill>
                  <a:schemeClr val="dk1"/>
                </a:solidFill>
                <a:latin typeface="Times New Roman"/>
                <a:ea typeface="Times New Roman"/>
                <a:cs typeface="Times New Roman"/>
                <a:sym typeface="Times New Roman"/>
              </a:endParaRPr>
            </a:p>
            <a:p>
              <a:pPr indent="0" lvl="0" marL="0" marR="0" rtl="0" algn="ctr">
                <a:lnSpc>
                  <a:spcPct val="90000"/>
                </a:lnSpc>
                <a:spcBef>
                  <a:spcPts val="490"/>
                </a:spcBef>
                <a:spcAft>
                  <a:spcPts val="0"/>
                </a:spcAft>
                <a:buClr>
                  <a:schemeClr val="dk1"/>
                </a:buClr>
                <a:buSzPts val="1400"/>
                <a:buFont typeface="Times New Roman"/>
                <a:buNone/>
              </a:pPr>
              <a:r>
                <a:t/>
              </a:r>
              <a:endParaRPr b="0" i="0" sz="1400" u="none" cap="none" strike="noStrike">
                <a:solidFill>
                  <a:schemeClr val="dk1"/>
                </a:solidFill>
                <a:latin typeface="Times New Roman"/>
                <a:ea typeface="Times New Roman"/>
                <a:cs typeface="Times New Roman"/>
                <a:sym typeface="Times New Roman"/>
              </a:endParaRPr>
            </a:p>
          </p:txBody>
        </p:sp>
      </p:grpSp>
      <p:sp>
        <p:nvSpPr>
          <p:cNvPr id="838" name="Google Shape;838;p45"/>
          <p:cNvSpPr txBox="1"/>
          <p:nvPr/>
        </p:nvSpPr>
        <p:spPr>
          <a:xfrm>
            <a:off x="485775" y="836712"/>
            <a:ext cx="8229600" cy="979487"/>
          </a:xfrm>
          <a:prstGeom prst="rect">
            <a:avLst/>
          </a:prstGeom>
          <a:noFill/>
          <a:ln>
            <a:noFill/>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rgbClr val="000000"/>
              </a:buClr>
              <a:buSzPts val="1400"/>
              <a:buFont typeface="Arial"/>
              <a:buNone/>
            </a:pPr>
            <a:r>
              <a:rPr b="0" i="0" lang="it-IT" sz="1400" u="none" cap="none" strike="noStrike">
                <a:solidFill>
                  <a:schemeClr val="dk1"/>
                </a:solidFill>
                <a:latin typeface="Calibri"/>
                <a:ea typeface="Calibri"/>
                <a:cs typeface="Calibri"/>
                <a:sym typeface="Calibri"/>
              </a:rPr>
              <a:t>Il sistema informativo dell’ Arcea si divide, dal punto di vista infrastrutturale, in due macro-aree, tra loro interconnesse tramite connessione SPC : </a:t>
            </a:r>
            <a:r>
              <a:rPr b="1" i="0" lang="it-IT" sz="1400" u="none" cap="none" strike="noStrike">
                <a:solidFill>
                  <a:schemeClr val="accent3"/>
                </a:solidFill>
                <a:latin typeface="Calibri"/>
                <a:ea typeface="Calibri"/>
                <a:cs typeface="Calibri"/>
                <a:sym typeface="Calibri"/>
              </a:rPr>
              <a:t>la parte interna all’Agenzia </a:t>
            </a:r>
            <a:r>
              <a:rPr b="0" i="0" lang="it-IT" sz="1400" u="none" cap="none" strike="noStrike">
                <a:solidFill>
                  <a:schemeClr val="dk1"/>
                </a:solidFill>
                <a:latin typeface="Calibri"/>
                <a:ea typeface="Calibri"/>
                <a:cs typeface="Calibri"/>
                <a:sym typeface="Calibri"/>
              </a:rPr>
              <a:t>ed i</a:t>
            </a:r>
            <a:r>
              <a:rPr b="0" i="0" lang="it-IT" sz="1400" u="none" cap="none" strike="noStrike">
                <a:solidFill>
                  <a:srgbClr val="76923C"/>
                </a:solidFill>
                <a:latin typeface="Calibri"/>
                <a:ea typeface="Calibri"/>
                <a:cs typeface="Calibri"/>
                <a:sym typeface="Calibri"/>
              </a:rPr>
              <a:t> </a:t>
            </a:r>
            <a:r>
              <a:rPr b="1" i="0" lang="it-IT" sz="1400" u="none" cap="none" strike="noStrike">
                <a:solidFill>
                  <a:schemeClr val="accent2"/>
                </a:solidFill>
                <a:latin typeface="Calibri"/>
                <a:ea typeface="Calibri"/>
                <a:cs typeface="Calibri"/>
                <a:sym typeface="Calibri"/>
              </a:rPr>
              <a:t>servizi erogati dal SIAN</a:t>
            </a:r>
            <a:r>
              <a:rPr b="0" i="0" lang="it-IT" sz="1400" u="none" cap="none" strike="noStrike">
                <a:solidFill>
                  <a:schemeClr val="dk1"/>
                </a:solidFill>
                <a:latin typeface="Calibri"/>
                <a:ea typeface="Calibri"/>
                <a:cs typeface="Calibri"/>
                <a:sym typeface="Calibri"/>
              </a:rPr>
              <a:t>, il Sistema Informativo Agricolo Nazionale.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0" i="0" sz="4400" u="none" cap="none" strike="noStrike">
              <a:solidFill>
                <a:schemeClr val="dk1"/>
              </a:solidFill>
              <a:latin typeface="Calibri"/>
              <a:ea typeface="Calibri"/>
              <a:cs typeface="Calibri"/>
              <a:sym typeface="Calibri"/>
            </a:endParaRPr>
          </a:p>
        </p:txBody>
      </p:sp>
      <p:grpSp>
        <p:nvGrpSpPr>
          <p:cNvPr id="839" name="Google Shape;839;p45"/>
          <p:cNvGrpSpPr/>
          <p:nvPr/>
        </p:nvGrpSpPr>
        <p:grpSpPr>
          <a:xfrm>
            <a:off x="1115616" y="3943325"/>
            <a:ext cx="7072313" cy="1285875"/>
            <a:chOff x="1200150" y="4714875"/>
            <a:chExt cx="7072313" cy="1285875"/>
          </a:xfrm>
        </p:grpSpPr>
        <p:sp>
          <p:nvSpPr>
            <p:cNvPr id="840" name="Google Shape;840;p45"/>
            <p:cNvSpPr/>
            <p:nvPr/>
          </p:nvSpPr>
          <p:spPr>
            <a:xfrm>
              <a:off x="1200150" y="4714875"/>
              <a:ext cx="7072313" cy="1285875"/>
            </a:xfrm>
            <a:prstGeom prst="leftRightArrow">
              <a:avLst>
                <a:gd fmla="val 50000" name="adj1"/>
                <a:gd fmla="val 50000" name="adj2"/>
              </a:avLst>
            </a:prstGeom>
            <a:solidFill>
              <a:srgbClr val="92CCD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841" name="Google Shape;841;p45"/>
            <p:cNvSpPr txBox="1"/>
            <p:nvPr/>
          </p:nvSpPr>
          <p:spPr>
            <a:xfrm>
              <a:off x="2200275" y="5119688"/>
              <a:ext cx="5143500" cy="5770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it-IT" sz="1050" u="none" cap="none" strike="noStrike">
                  <a:solidFill>
                    <a:schemeClr val="dk2"/>
                  </a:solidFill>
                  <a:latin typeface="Calibri"/>
                  <a:ea typeface="Calibri"/>
                  <a:cs typeface="Calibri"/>
                  <a:sym typeface="Calibri"/>
                </a:rPr>
                <a:t>Connessione Sicura SPC (Simmetrica, Ridondata, Firewall Perimetrale, Antivirus, Infranet con SIAN)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it-IT" sz="1050" u="none" cap="none" strike="noStrike">
                  <a:solidFill>
                    <a:schemeClr val="dk2"/>
                  </a:solidFill>
                  <a:latin typeface="Calibri"/>
                  <a:ea typeface="Calibri"/>
                  <a:cs typeface="Calibri"/>
                  <a:sym typeface="Calibri"/>
                </a:rPr>
                <a:t>STANDARD per la Sicurezza Informatica ISO 27002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grpSp>
        <p:nvGrpSpPr>
          <p:cNvPr id="846" name="Google Shape;846;p46"/>
          <p:cNvGrpSpPr/>
          <p:nvPr/>
        </p:nvGrpSpPr>
        <p:grpSpPr>
          <a:xfrm>
            <a:off x="107504" y="972274"/>
            <a:ext cx="8856984" cy="4193371"/>
            <a:chOff x="0" y="63554"/>
            <a:chExt cx="8856984" cy="4193371"/>
          </a:xfrm>
        </p:grpSpPr>
        <p:sp>
          <p:nvSpPr>
            <p:cNvPr id="847" name="Google Shape;847;p46"/>
            <p:cNvSpPr/>
            <p:nvPr/>
          </p:nvSpPr>
          <p:spPr>
            <a:xfrm>
              <a:off x="0" y="63554"/>
              <a:ext cx="8856984" cy="2062125"/>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46"/>
            <p:cNvSpPr txBox="1"/>
            <p:nvPr/>
          </p:nvSpPr>
          <p:spPr>
            <a:xfrm>
              <a:off x="100665" y="164219"/>
              <a:ext cx="8655654" cy="1860795"/>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Times New Roman"/>
                <a:buNone/>
              </a:pPr>
              <a:r>
                <a:rPr b="0" i="0" lang="it-IT" sz="2400" u="none" cap="none" strike="noStrike">
                  <a:solidFill>
                    <a:schemeClr val="lt1"/>
                  </a:solidFill>
                  <a:latin typeface="Times New Roman"/>
                  <a:ea typeface="Times New Roman"/>
                  <a:cs typeface="Times New Roman"/>
                  <a:sym typeface="Times New Roman"/>
                </a:rPr>
                <a:t>ARCEA, fin dalla sua nascita, ha scelto di avvalersi di strumenti, sistemi e fornitori di </a:t>
              </a:r>
              <a:r>
                <a:rPr b="1" i="0" lang="it-IT" sz="2400" u="none" cap="none" strike="noStrike">
                  <a:solidFill>
                    <a:schemeClr val="lt1"/>
                  </a:solidFill>
                  <a:latin typeface="Times New Roman"/>
                  <a:ea typeface="Times New Roman"/>
                  <a:cs typeface="Times New Roman"/>
                  <a:sym typeface="Times New Roman"/>
                </a:rPr>
                <a:t>caratura nazionale </a:t>
              </a:r>
              <a:r>
                <a:rPr b="0" i="0" lang="it-IT" sz="2400" u="none" cap="none" strike="noStrike">
                  <a:solidFill>
                    <a:schemeClr val="lt1"/>
                  </a:solidFill>
                  <a:latin typeface="Times New Roman"/>
                  <a:ea typeface="Times New Roman"/>
                  <a:cs typeface="Times New Roman"/>
                  <a:sym typeface="Times New Roman"/>
                </a:rPr>
                <a:t>e </a:t>
              </a:r>
              <a:r>
                <a:rPr b="1" i="0" lang="it-IT" sz="2400" u="none" cap="none" strike="noStrike">
                  <a:solidFill>
                    <a:schemeClr val="lt1"/>
                  </a:solidFill>
                  <a:latin typeface="Times New Roman"/>
                  <a:ea typeface="Times New Roman"/>
                  <a:cs typeface="Times New Roman"/>
                  <a:sym typeface="Times New Roman"/>
                </a:rPr>
                <a:t>natura istituzionale</a:t>
              </a:r>
              <a:r>
                <a:rPr b="0" i="0" lang="it-IT" sz="2400" u="none" cap="none" strike="noStrike">
                  <a:solidFill>
                    <a:schemeClr val="lt1"/>
                  </a:solidFill>
                  <a:latin typeface="Times New Roman"/>
                  <a:ea typeface="Times New Roman"/>
                  <a:cs typeface="Times New Roman"/>
                  <a:sym typeface="Times New Roman"/>
                </a:rPr>
                <a:t>, in grado di fornire alti e certificati livelli di affidabilità e sicurezza. </a:t>
              </a:r>
              <a:endParaRPr b="0" i="0" sz="2400" u="none" cap="none" strike="noStrike">
                <a:solidFill>
                  <a:schemeClr val="lt1"/>
                </a:solidFill>
                <a:latin typeface="Times New Roman"/>
                <a:ea typeface="Times New Roman"/>
                <a:cs typeface="Times New Roman"/>
                <a:sym typeface="Times New Roman"/>
              </a:endParaRPr>
            </a:p>
          </p:txBody>
        </p:sp>
        <p:sp>
          <p:nvSpPr>
            <p:cNvPr id="849" name="Google Shape;849;p46"/>
            <p:cNvSpPr/>
            <p:nvPr/>
          </p:nvSpPr>
          <p:spPr>
            <a:xfrm>
              <a:off x="0" y="2194800"/>
              <a:ext cx="8856984" cy="2062125"/>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46"/>
            <p:cNvSpPr txBox="1"/>
            <p:nvPr/>
          </p:nvSpPr>
          <p:spPr>
            <a:xfrm>
              <a:off x="100665" y="2295465"/>
              <a:ext cx="8655654" cy="1860795"/>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Times New Roman"/>
                <a:buNone/>
              </a:pPr>
              <a:r>
                <a:rPr b="0" i="0" lang="it-IT" sz="2400" u="none" cap="none" strike="noStrike">
                  <a:solidFill>
                    <a:schemeClr val="lt1"/>
                  </a:solidFill>
                  <a:latin typeface="Times New Roman"/>
                  <a:ea typeface="Times New Roman"/>
                  <a:cs typeface="Times New Roman"/>
                  <a:sym typeface="Times New Roman"/>
                </a:rPr>
                <a:t>Ciò ha permesso alle strutture interne di indirizzare le proprie attenzioni verso i temi della </a:t>
              </a:r>
              <a:r>
                <a:rPr b="1" i="0" lang="it-IT" sz="2400" u="none" cap="none" strike="noStrike">
                  <a:solidFill>
                    <a:schemeClr val="lt1"/>
                  </a:solidFill>
                  <a:latin typeface="Times New Roman"/>
                  <a:ea typeface="Times New Roman"/>
                  <a:cs typeface="Times New Roman"/>
                  <a:sym typeface="Times New Roman"/>
                </a:rPr>
                <a:t>Governance dei sistemi IT</a:t>
              </a:r>
              <a:r>
                <a:rPr b="0" i="0" lang="it-IT" sz="2400" u="none" cap="none" strike="noStrike">
                  <a:solidFill>
                    <a:schemeClr val="lt1"/>
                  </a:solidFill>
                  <a:latin typeface="Times New Roman"/>
                  <a:ea typeface="Times New Roman"/>
                  <a:cs typeface="Times New Roman"/>
                  <a:sym typeface="Times New Roman"/>
                </a:rPr>
                <a:t>, della </a:t>
              </a:r>
              <a:r>
                <a:rPr b="1" i="0" lang="it-IT" sz="2400" u="none" cap="none" strike="noStrike">
                  <a:solidFill>
                    <a:schemeClr val="lt1"/>
                  </a:solidFill>
                  <a:latin typeface="Times New Roman"/>
                  <a:ea typeface="Times New Roman"/>
                  <a:cs typeface="Times New Roman"/>
                  <a:sym typeface="Times New Roman"/>
                </a:rPr>
                <a:t>sicurezza delle informazioni </a:t>
              </a:r>
              <a:r>
                <a:rPr b="0" i="0" lang="it-IT" sz="2400" u="none" cap="none" strike="noStrike">
                  <a:solidFill>
                    <a:schemeClr val="lt1"/>
                  </a:solidFill>
                  <a:latin typeface="Times New Roman"/>
                  <a:ea typeface="Times New Roman"/>
                  <a:cs typeface="Times New Roman"/>
                  <a:sym typeface="Times New Roman"/>
                </a:rPr>
                <a:t>e del </a:t>
              </a:r>
              <a:r>
                <a:rPr b="1" i="0" lang="it-IT" sz="2400" u="none" cap="none" strike="noStrike">
                  <a:solidFill>
                    <a:schemeClr val="lt1"/>
                  </a:solidFill>
                  <a:latin typeface="Times New Roman"/>
                  <a:ea typeface="Times New Roman"/>
                  <a:cs typeface="Times New Roman"/>
                  <a:sym typeface="Times New Roman"/>
                </a:rPr>
                <a:t>Risk Management</a:t>
              </a:r>
              <a:r>
                <a:rPr b="0" i="0" lang="it-IT" sz="2400" u="none" cap="none" strike="noStrike">
                  <a:solidFill>
                    <a:schemeClr val="lt1"/>
                  </a:solidFill>
                  <a:latin typeface="Times New Roman"/>
                  <a:ea typeface="Times New Roman"/>
                  <a:cs typeface="Times New Roman"/>
                  <a:sym typeface="Times New Roman"/>
                </a:rPr>
                <a:t>, con conseguente graduale </a:t>
              </a:r>
              <a:r>
                <a:rPr b="1" i="0" lang="it-IT" sz="2400" u="none" cap="none" strike="noStrike">
                  <a:solidFill>
                    <a:schemeClr val="lt1"/>
                  </a:solidFill>
                  <a:latin typeface="Times New Roman"/>
                  <a:ea typeface="Times New Roman"/>
                  <a:cs typeface="Times New Roman"/>
                  <a:sym typeface="Times New Roman"/>
                </a:rPr>
                <a:t>incremento delle competenze </a:t>
              </a:r>
              <a:r>
                <a:rPr b="0" i="0" lang="it-IT" sz="2400" u="none" cap="none" strike="noStrike">
                  <a:solidFill>
                    <a:schemeClr val="lt1"/>
                  </a:solidFill>
                  <a:latin typeface="Times New Roman"/>
                  <a:ea typeface="Times New Roman"/>
                  <a:cs typeface="Times New Roman"/>
                  <a:sym typeface="Times New Roman"/>
                </a:rPr>
                <a:t>degli addetti e del </a:t>
              </a:r>
              <a:r>
                <a:rPr b="1" i="0" lang="it-IT" sz="2400" u="none" cap="none" strike="noStrike">
                  <a:solidFill>
                    <a:schemeClr val="lt1"/>
                  </a:solidFill>
                  <a:latin typeface="Times New Roman"/>
                  <a:ea typeface="Times New Roman"/>
                  <a:cs typeface="Times New Roman"/>
                  <a:sym typeface="Times New Roman"/>
                </a:rPr>
                <a:t>livello di maturità del sistema </a:t>
              </a:r>
              <a:endParaRPr b="1" i="0" sz="2400" u="none" cap="none" strike="noStrike">
                <a:solidFill>
                  <a:schemeClr val="lt1"/>
                </a:solidFill>
                <a:latin typeface="Times New Roman"/>
                <a:ea typeface="Times New Roman"/>
                <a:cs typeface="Times New Roman"/>
                <a:sym typeface="Times New Roman"/>
              </a:endParaRPr>
            </a:p>
          </p:txBody>
        </p:sp>
      </p:grpSp>
      <p:sp>
        <p:nvSpPr>
          <p:cNvPr id="851" name="Google Shape;851;p46"/>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852" name="Google Shape;852;p46"/>
          <p:cNvSpPr txBox="1"/>
          <p:nvPr/>
        </p:nvSpPr>
        <p:spPr>
          <a:xfrm>
            <a:off x="910034" y="120874"/>
            <a:ext cx="7118350" cy="9318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Indirizzo Strategico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grpSp>
        <p:nvGrpSpPr>
          <p:cNvPr id="857" name="Google Shape;857;p47"/>
          <p:cNvGrpSpPr/>
          <p:nvPr/>
        </p:nvGrpSpPr>
        <p:grpSpPr>
          <a:xfrm>
            <a:off x="107504" y="926169"/>
            <a:ext cx="8856984" cy="4285580"/>
            <a:chOff x="0" y="17449"/>
            <a:chExt cx="8856984" cy="4285580"/>
          </a:xfrm>
        </p:grpSpPr>
        <p:sp>
          <p:nvSpPr>
            <p:cNvPr id="858" name="Google Shape;858;p47"/>
            <p:cNvSpPr/>
            <p:nvPr/>
          </p:nvSpPr>
          <p:spPr>
            <a:xfrm>
              <a:off x="0" y="17449"/>
              <a:ext cx="8856984" cy="1062871"/>
            </a:xfrm>
            <a:prstGeom prst="roundRect">
              <a:avLst>
                <a:gd fmla="val 16667"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47"/>
            <p:cNvSpPr txBox="1"/>
            <p:nvPr/>
          </p:nvSpPr>
          <p:spPr>
            <a:xfrm>
              <a:off x="51885" y="69334"/>
              <a:ext cx="8753214" cy="959101"/>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Times New Roman"/>
                <a:buNone/>
              </a:pPr>
              <a:r>
                <a:rPr b="0" i="0" lang="it-IT" sz="1900" u="none" cap="none" strike="noStrike">
                  <a:solidFill>
                    <a:schemeClr val="lt1"/>
                  </a:solidFill>
                  <a:latin typeface="Times New Roman"/>
                  <a:ea typeface="Times New Roman"/>
                  <a:cs typeface="Times New Roman"/>
                  <a:sym typeface="Times New Roman"/>
                </a:rPr>
                <a:t>Il sistema di Gestione della Sicurezza è nato nel 2008 e si è evoluto nel tempo, in sinergia con i principali stakeholders: </a:t>
              </a:r>
              <a:endParaRPr b="0" i="0" sz="1900" u="none" cap="none" strike="noStrike">
                <a:solidFill>
                  <a:schemeClr val="lt1"/>
                </a:solidFill>
                <a:latin typeface="Times New Roman"/>
                <a:ea typeface="Times New Roman"/>
                <a:cs typeface="Times New Roman"/>
                <a:sym typeface="Times New Roman"/>
              </a:endParaRPr>
            </a:p>
          </p:txBody>
        </p:sp>
        <p:sp>
          <p:nvSpPr>
            <p:cNvPr id="860" name="Google Shape;860;p47"/>
            <p:cNvSpPr/>
            <p:nvPr/>
          </p:nvSpPr>
          <p:spPr>
            <a:xfrm>
              <a:off x="0" y="1080321"/>
              <a:ext cx="8856984" cy="104224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47"/>
            <p:cNvSpPr txBox="1"/>
            <p:nvPr/>
          </p:nvSpPr>
          <p:spPr>
            <a:xfrm>
              <a:off x="0" y="1080321"/>
              <a:ext cx="8856984" cy="1042245"/>
            </a:xfrm>
            <a:prstGeom prst="rect">
              <a:avLst/>
            </a:prstGeom>
            <a:noFill/>
            <a:ln>
              <a:noFill/>
            </a:ln>
          </p:spPr>
          <p:txBody>
            <a:bodyPr anchorCtr="0" anchor="t" bIns="24125" lIns="281200" spcFirstLastPara="1" rIns="135125" wrap="square" tIns="24125">
              <a:noAutofit/>
            </a:bodyPr>
            <a:lstStyle/>
            <a:p>
              <a:pPr indent="-114300" lvl="1" marL="114300" marR="0" rtl="0" algn="l">
                <a:lnSpc>
                  <a:spcPct val="90000"/>
                </a:lnSpc>
                <a:spcBef>
                  <a:spcPts val="0"/>
                </a:spcBef>
                <a:spcAft>
                  <a:spcPts val="0"/>
                </a:spcAft>
                <a:buClr>
                  <a:schemeClr val="dk1"/>
                </a:buClr>
                <a:buSzPts val="1500"/>
                <a:buFont typeface="Times New Roman"/>
                <a:buChar char="•"/>
              </a:pPr>
              <a:r>
                <a:rPr b="0" i="0" lang="it-IT" sz="1500" u="none" cap="none" strike="noStrike">
                  <a:solidFill>
                    <a:schemeClr val="dk1"/>
                  </a:solidFill>
                  <a:latin typeface="Times New Roman"/>
                  <a:ea typeface="Times New Roman"/>
                  <a:cs typeface="Times New Roman"/>
                  <a:sym typeface="Times New Roman"/>
                </a:rPr>
                <a:t>La struttura interna dell’ARCEA</a:t>
              </a:r>
              <a:endParaRPr b="0" i="0" sz="1500" u="none" cap="none" strike="noStrike">
                <a:solidFill>
                  <a:schemeClr val="dk1"/>
                </a:solidFill>
                <a:latin typeface="Times New Roman"/>
                <a:ea typeface="Times New Roman"/>
                <a:cs typeface="Times New Roman"/>
                <a:sym typeface="Times New Roman"/>
              </a:endParaRPr>
            </a:p>
            <a:p>
              <a:pPr indent="-114300" lvl="1" marL="114300" marR="0" rtl="0" algn="l">
                <a:lnSpc>
                  <a:spcPct val="90000"/>
                </a:lnSpc>
                <a:spcBef>
                  <a:spcPts val="300"/>
                </a:spcBef>
                <a:spcAft>
                  <a:spcPts val="0"/>
                </a:spcAft>
                <a:buClr>
                  <a:schemeClr val="dk1"/>
                </a:buClr>
                <a:buSzPts val="1500"/>
                <a:buFont typeface="Times New Roman"/>
                <a:buChar char="•"/>
              </a:pPr>
              <a:r>
                <a:rPr b="0" i="0" lang="it-IT" sz="1500" u="none" cap="none" strike="noStrike">
                  <a:solidFill>
                    <a:schemeClr val="dk1"/>
                  </a:solidFill>
                  <a:latin typeface="Times New Roman"/>
                  <a:ea typeface="Times New Roman"/>
                  <a:cs typeface="Times New Roman"/>
                  <a:sym typeface="Times New Roman"/>
                </a:rPr>
                <a:t>AGEA – SIN</a:t>
              </a:r>
              <a:endParaRPr b="0" i="0" sz="1500" u="none" cap="none" strike="noStrike">
                <a:solidFill>
                  <a:schemeClr val="dk1"/>
                </a:solidFill>
                <a:latin typeface="Times New Roman"/>
                <a:ea typeface="Times New Roman"/>
                <a:cs typeface="Times New Roman"/>
                <a:sym typeface="Times New Roman"/>
              </a:endParaRPr>
            </a:p>
            <a:p>
              <a:pPr indent="-114300" lvl="1" marL="114300" marR="0" rtl="0" algn="l">
                <a:lnSpc>
                  <a:spcPct val="90000"/>
                </a:lnSpc>
                <a:spcBef>
                  <a:spcPts val="300"/>
                </a:spcBef>
                <a:spcAft>
                  <a:spcPts val="0"/>
                </a:spcAft>
                <a:buClr>
                  <a:schemeClr val="dk1"/>
                </a:buClr>
                <a:buSzPts val="1500"/>
                <a:buFont typeface="Times New Roman"/>
                <a:buChar char="•"/>
              </a:pPr>
              <a:r>
                <a:rPr b="0" i="0" lang="it-IT" sz="1500" u="none" cap="none" strike="noStrike">
                  <a:solidFill>
                    <a:schemeClr val="dk1"/>
                  </a:solidFill>
                  <a:latin typeface="Times New Roman"/>
                  <a:ea typeface="Times New Roman"/>
                  <a:cs typeface="Times New Roman"/>
                  <a:sym typeface="Times New Roman"/>
                </a:rPr>
                <a:t>Gli Organismi Delegati </a:t>
              </a:r>
              <a:endParaRPr b="0" i="0" sz="1500" u="none" cap="none" strike="noStrike">
                <a:solidFill>
                  <a:schemeClr val="dk1"/>
                </a:solidFill>
                <a:latin typeface="Times New Roman"/>
                <a:ea typeface="Times New Roman"/>
                <a:cs typeface="Times New Roman"/>
                <a:sym typeface="Times New Roman"/>
              </a:endParaRPr>
            </a:p>
            <a:p>
              <a:pPr indent="-114300" lvl="1" marL="114300" marR="0" rtl="0" algn="l">
                <a:lnSpc>
                  <a:spcPct val="90000"/>
                </a:lnSpc>
                <a:spcBef>
                  <a:spcPts val="300"/>
                </a:spcBef>
                <a:spcAft>
                  <a:spcPts val="0"/>
                </a:spcAft>
                <a:buClr>
                  <a:schemeClr val="dk1"/>
                </a:buClr>
                <a:buSzPts val="1500"/>
                <a:buFont typeface="Times New Roman"/>
                <a:buChar char="•"/>
              </a:pPr>
              <a:r>
                <a:rPr b="0" i="0" lang="it-IT" sz="1500" u="none" cap="none" strike="noStrike">
                  <a:solidFill>
                    <a:schemeClr val="dk1"/>
                  </a:solidFill>
                  <a:latin typeface="Times New Roman"/>
                  <a:ea typeface="Times New Roman"/>
                  <a:cs typeface="Times New Roman"/>
                  <a:sym typeface="Times New Roman"/>
                </a:rPr>
                <a:t>I Beneficiari</a:t>
              </a:r>
              <a:endParaRPr b="0" i="0" sz="1500" u="none" cap="none" strike="noStrike">
                <a:solidFill>
                  <a:schemeClr val="dk1"/>
                </a:solidFill>
                <a:latin typeface="Times New Roman"/>
                <a:ea typeface="Times New Roman"/>
                <a:cs typeface="Times New Roman"/>
                <a:sym typeface="Times New Roman"/>
              </a:endParaRPr>
            </a:p>
          </p:txBody>
        </p:sp>
        <p:sp>
          <p:nvSpPr>
            <p:cNvPr id="862" name="Google Shape;862;p47"/>
            <p:cNvSpPr/>
            <p:nvPr/>
          </p:nvSpPr>
          <p:spPr>
            <a:xfrm>
              <a:off x="0" y="2122566"/>
              <a:ext cx="8856984" cy="1062871"/>
            </a:xfrm>
            <a:prstGeom prst="roundRect">
              <a:avLst>
                <a:gd fmla="val 16667"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47"/>
            <p:cNvSpPr txBox="1"/>
            <p:nvPr/>
          </p:nvSpPr>
          <p:spPr>
            <a:xfrm>
              <a:off x="51885" y="2174451"/>
              <a:ext cx="8753214" cy="959101"/>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Times New Roman"/>
                <a:buNone/>
              </a:pPr>
              <a:r>
                <a:rPr b="0" i="0" lang="it-IT" sz="1900" u="none" cap="none" strike="noStrike">
                  <a:solidFill>
                    <a:schemeClr val="lt1"/>
                  </a:solidFill>
                  <a:latin typeface="Times New Roman"/>
                  <a:ea typeface="Times New Roman"/>
                  <a:cs typeface="Times New Roman"/>
                  <a:sym typeface="Times New Roman"/>
                </a:rPr>
                <a:t>Con il </a:t>
              </a:r>
              <a:r>
                <a:rPr b="1" i="0" lang="it-IT" sz="1900" u="none" cap="none" strike="noStrike">
                  <a:solidFill>
                    <a:schemeClr val="lt1"/>
                  </a:solidFill>
                  <a:latin typeface="Times New Roman"/>
                  <a:ea typeface="Times New Roman"/>
                  <a:cs typeface="Times New Roman"/>
                  <a:sym typeface="Times New Roman"/>
                </a:rPr>
                <a:t>precedente sistema di valutazione</a:t>
              </a:r>
              <a:r>
                <a:rPr b="0" i="0" lang="it-IT" sz="1900" u="none" cap="none" strike="noStrike">
                  <a:solidFill>
                    <a:schemeClr val="lt1"/>
                  </a:solidFill>
                  <a:latin typeface="Times New Roman"/>
                  <a:ea typeface="Times New Roman"/>
                  <a:cs typeface="Times New Roman"/>
                  <a:sym typeface="Times New Roman"/>
                </a:rPr>
                <a:t>: Dal 2013 al 2015 il livello di maturità del sistema di sicurezza dell’ARCEA è stato giudicato dall’Organismo di Certificazione ad livello pari a </a:t>
              </a:r>
              <a:r>
                <a:rPr b="1" i="0" lang="it-IT" sz="1900" u="none" cap="none" strike="noStrike">
                  <a:solidFill>
                    <a:schemeClr val="lt1"/>
                  </a:solidFill>
                  <a:latin typeface="Times New Roman"/>
                  <a:ea typeface="Times New Roman"/>
                  <a:cs typeface="Times New Roman"/>
                  <a:sym typeface="Times New Roman"/>
                </a:rPr>
                <a:t>4 su 5 </a:t>
              </a:r>
              <a:r>
                <a:rPr b="0" i="0" lang="it-IT" sz="1900" u="none" cap="none" strike="noStrike">
                  <a:solidFill>
                    <a:schemeClr val="lt1"/>
                  </a:solidFill>
                  <a:latin typeface="Times New Roman"/>
                  <a:ea typeface="Times New Roman"/>
                  <a:cs typeface="Times New Roman"/>
                  <a:sym typeface="Times New Roman"/>
                </a:rPr>
                <a:t>(</a:t>
              </a:r>
              <a:r>
                <a:rPr b="1" i="0" lang="it-IT" sz="1900" u="none" cap="none" strike="noStrike">
                  <a:solidFill>
                    <a:schemeClr val="lt1"/>
                  </a:solidFill>
                  <a:latin typeface="Times New Roman"/>
                  <a:ea typeface="Times New Roman"/>
                  <a:cs typeface="Times New Roman"/>
                  <a:sym typeface="Times New Roman"/>
                </a:rPr>
                <a:t>il massimo tra gli OP italiani</a:t>
              </a:r>
              <a:r>
                <a:rPr b="0" i="0" lang="it-IT" sz="1900" u="none" cap="none" strike="noStrike">
                  <a:solidFill>
                    <a:schemeClr val="lt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sp>
          <p:nvSpPr>
            <p:cNvPr id="864" name="Google Shape;864;p47"/>
            <p:cNvSpPr/>
            <p:nvPr/>
          </p:nvSpPr>
          <p:spPr>
            <a:xfrm>
              <a:off x="0" y="3240158"/>
              <a:ext cx="8856984" cy="1062871"/>
            </a:xfrm>
            <a:prstGeom prst="roundRect">
              <a:avLst>
                <a:gd fmla="val 16667" name="adj"/>
              </a:avLst>
            </a:prstGeom>
            <a:solidFill>
              <a:schemeClr val="lt1"/>
            </a:solid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47"/>
            <p:cNvSpPr txBox="1"/>
            <p:nvPr/>
          </p:nvSpPr>
          <p:spPr>
            <a:xfrm>
              <a:off x="51885" y="3292043"/>
              <a:ext cx="8753214" cy="959101"/>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Times New Roman"/>
                <a:buNone/>
              </a:pPr>
              <a:r>
                <a:rPr b="0" i="0" lang="it-IT" sz="1900" u="none" cap="none" strike="noStrike">
                  <a:solidFill>
                    <a:schemeClr val="lt1"/>
                  </a:solidFill>
                  <a:latin typeface="Times New Roman"/>
                  <a:ea typeface="Times New Roman"/>
                  <a:cs typeface="Times New Roman"/>
                  <a:sym typeface="Times New Roman"/>
                </a:rPr>
                <a:t>Con la nuova scala di valutazione, che ha eliminato un livello di giudizio, livellando di fatto i risultati finali, ARCEA ha ottenuto nel 2016 e 2017 un livello pari a </a:t>
              </a:r>
              <a:r>
                <a:rPr b="1" i="0" lang="it-IT" sz="1900" u="none" cap="none" strike="noStrike">
                  <a:solidFill>
                    <a:schemeClr val="lt1"/>
                  </a:solidFill>
                  <a:latin typeface="Times New Roman"/>
                  <a:ea typeface="Times New Roman"/>
                  <a:cs typeface="Times New Roman"/>
                  <a:sym typeface="Times New Roman"/>
                </a:rPr>
                <a:t>3 su 4  (Il massimo tra gli OP insieme ad altre Agenzie)</a:t>
              </a:r>
              <a:endParaRPr b="0" i="0" sz="1400" u="none" cap="none" strike="noStrike">
                <a:solidFill>
                  <a:srgbClr val="000000"/>
                </a:solidFill>
                <a:latin typeface="Arial"/>
                <a:ea typeface="Arial"/>
                <a:cs typeface="Arial"/>
                <a:sym typeface="Arial"/>
              </a:endParaRPr>
            </a:p>
          </p:txBody>
        </p:sp>
      </p:grpSp>
      <p:sp>
        <p:nvSpPr>
          <p:cNvPr id="866" name="Google Shape;866;p47"/>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867" name="Google Shape;867;p47"/>
          <p:cNvSpPr txBox="1"/>
          <p:nvPr/>
        </p:nvSpPr>
        <p:spPr>
          <a:xfrm>
            <a:off x="910034" y="120874"/>
            <a:ext cx="7118350" cy="9318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Forte specializzazione sulla Sicurezza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48"/>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pic>
        <p:nvPicPr>
          <p:cNvPr descr="http://www.isaca.org/SiteCollectionImages/2011%20Certification%20logos/CISA-Horizontal-175x69.gif" id="873" name="Google Shape;873;p48"/>
          <p:cNvPicPr preferRelativeResize="0"/>
          <p:nvPr/>
        </p:nvPicPr>
        <p:blipFill rotWithShape="1">
          <a:blip r:embed="rId3">
            <a:alphaModFix/>
          </a:blip>
          <a:srcRect b="0" l="0" r="0" t="0"/>
          <a:stretch/>
        </p:blipFill>
        <p:spPr>
          <a:xfrm>
            <a:off x="2915816" y="908720"/>
            <a:ext cx="1691999" cy="596502"/>
          </a:xfrm>
          <a:prstGeom prst="rect">
            <a:avLst/>
          </a:prstGeom>
          <a:noFill/>
          <a:ln>
            <a:noFill/>
          </a:ln>
        </p:spPr>
      </p:pic>
      <p:pic>
        <p:nvPicPr>
          <p:cNvPr descr="http://www.isaca.org/SiteCollectionImages/2011%20Certification%20logos/CISM-Horizontal-174x70.jpg" id="874" name="Google Shape;874;p48"/>
          <p:cNvPicPr preferRelativeResize="0"/>
          <p:nvPr/>
        </p:nvPicPr>
        <p:blipFill rotWithShape="1">
          <a:blip r:embed="rId4">
            <a:alphaModFix/>
          </a:blip>
          <a:srcRect b="0" l="0" r="0" t="0"/>
          <a:stretch/>
        </p:blipFill>
        <p:spPr>
          <a:xfrm>
            <a:off x="395536" y="836712"/>
            <a:ext cx="2001636" cy="720000"/>
          </a:xfrm>
          <a:prstGeom prst="rect">
            <a:avLst/>
          </a:prstGeom>
          <a:noFill/>
          <a:ln>
            <a:noFill/>
          </a:ln>
        </p:spPr>
      </p:pic>
      <p:pic>
        <p:nvPicPr>
          <p:cNvPr descr="http://www.isaca.org/SiteCollectionImages/2011%20Certification%20logos/CGEIT-Horizontal-174x82.jpg" id="875" name="Google Shape;875;p48"/>
          <p:cNvPicPr preferRelativeResize="0"/>
          <p:nvPr/>
        </p:nvPicPr>
        <p:blipFill rotWithShape="1">
          <a:blip r:embed="rId5">
            <a:alphaModFix/>
          </a:blip>
          <a:srcRect b="0" l="0" r="0" t="0"/>
          <a:stretch/>
        </p:blipFill>
        <p:spPr>
          <a:xfrm>
            <a:off x="4788024" y="908720"/>
            <a:ext cx="1691999" cy="712959"/>
          </a:xfrm>
          <a:prstGeom prst="rect">
            <a:avLst/>
          </a:prstGeom>
          <a:noFill/>
          <a:ln>
            <a:noFill/>
          </a:ln>
        </p:spPr>
      </p:pic>
      <p:pic>
        <p:nvPicPr>
          <p:cNvPr descr="http://www.isaca.org/Images/certification/CRISC.h2.gif" id="876" name="Google Shape;876;p48"/>
          <p:cNvPicPr preferRelativeResize="0"/>
          <p:nvPr/>
        </p:nvPicPr>
        <p:blipFill rotWithShape="1">
          <a:blip r:embed="rId6">
            <a:alphaModFix/>
          </a:blip>
          <a:srcRect b="0" l="0" r="0" t="0"/>
          <a:stretch/>
        </p:blipFill>
        <p:spPr>
          <a:xfrm>
            <a:off x="6948264" y="908720"/>
            <a:ext cx="1669085" cy="720000"/>
          </a:xfrm>
          <a:prstGeom prst="rect">
            <a:avLst/>
          </a:prstGeom>
          <a:noFill/>
          <a:ln>
            <a:noFill/>
          </a:ln>
        </p:spPr>
      </p:pic>
      <p:sp>
        <p:nvSpPr>
          <p:cNvPr id="877" name="Google Shape;877;p48"/>
          <p:cNvSpPr txBox="1"/>
          <p:nvPr/>
        </p:nvSpPr>
        <p:spPr>
          <a:xfrm>
            <a:off x="910034" y="120874"/>
            <a:ext cx="7118350" cy="9318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Focalizzazione sulle competenze</a:t>
            </a:r>
            <a:endParaRPr b="0" i="0" sz="1400" u="none" cap="none" strike="noStrike">
              <a:solidFill>
                <a:srgbClr val="000000"/>
              </a:solidFill>
              <a:latin typeface="Arial"/>
              <a:ea typeface="Arial"/>
              <a:cs typeface="Arial"/>
              <a:sym typeface="Arial"/>
            </a:endParaRPr>
          </a:p>
        </p:txBody>
      </p:sp>
      <p:grpSp>
        <p:nvGrpSpPr>
          <p:cNvPr id="878" name="Google Shape;878;p48"/>
          <p:cNvGrpSpPr/>
          <p:nvPr/>
        </p:nvGrpSpPr>
        <p:grpSpPr>
          <a:xfrm>
            <a:off x="207248" y="1776284"/>
            <a:ext cx="8757240" cy="3449447"/>
            <a:chOff x="0" y="3468"/>
            <a:chExt cx="8757240" cy="3449447"/>
          </a:xfrm>
        </p:grpSpPr>
        <p:sp>
          <p:nvSpPr>
            <p:cNvPr id="879" name="Google Shape;879;p48"/>
            <p:cNvSpPr/>
            <p:nvPr/>
          </p:nvSpPr>
          <p:spPr>
            <a:xfrm>
              <a:off x="0" y="3468"/>
              <a:ext cx="8757240" cy="803589"/>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48"/>
            <p:cNvSpPr txBox="1"/>
            <p:nvPr/>
          </p:nvSpPr>
          <p:spPr>
            <a:xfrm>
              <a:off x="39228" y="42696"/>
              <a:ext cx="8678784" cy="725133"/>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Times New Roman"/>
                <a:buNone/>
              </a:pPr>
              <a:r>
                <a:rPr b="0" i="0" lang="it-IT" sz="2000" u="none" cap="none" strike="noStrike">
                  <a:solidFill>
                    <a:schemeClr val="lt1"/>
                  </a:solidFill>
                  <a:latin typeface="Times New Roman"/>
                  <a:ea typeface="Times New Roman"/>
                  <a:cs typeface="Times New Roman"/>
                  <a:sym typeface="Times New Roman"/>
                </a:rPr>
                <a:t>L’ARCEA è l’unica PA italiana ad avere nel curriculum dei propri addetti tutte le certificazioni “storiche” ISACA.</a:t>
              </a:r>
              <a:endParaRPr b="0" i="0" sz="2000" u="none" cap="none" strike="noStrike">
                <a:solidFill>
                  <a:schemeClr val="lt1"/>
                </a:solidFill>
                <a:latin typeface="Times New Roman"/>
                <a:ea typeface="Times New Roman"/>
                <a:cs typeface="Times New Roman"/>
                <a:sym typeface="Times New Roman"/>
              </a:endParaRPr>
            </a:p>
          </p:txBody>
        </p:sp>
        <p:sp>
          <p:nvSpPr>
            <p:cNvPr id="881" name="Google Shape;881;p48"/>
            <p:cNvSpPr/>
            <p:nvPr/>
          </p:nvSpPr>
          <p:spPr>
            <a:xfrm>
              <a:off x="0" y="819421"/>
              <a:ext cx="8757240" cy="803589"/>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48"/>
            <p:cNvSpPr txBox="1"/>
            <p:nvPr/>
          </p:nvSpPr>
          <p:spPr>
            <a:xfrm>
              <a:off x="39228" y="858649"/>
              <a:ext cx="8678784" cy="725133"/>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Times New Roman"/>
                <a:buNone/>
              </a:pPr>
              <a:r>
                <a:rPr b="0" i="0" lang="it-IT" sz="2000" u="none" cap="none" strike="noStrike">
                  <a:solidFill>
                    <a:schemeClr val="lt1"/>
                  </a:solidFill>
                  <a:latin typeface="Times New Roman"/>
                  <a:ea typeface="Times New Roman"/>
                  <a:cs typeface="Times New Roman"/>
                  <a:sym typeface="Times New Roman"/>
                </a:rPr>
                <a:t>Altre certificazioni</a:t>
              </a:r>
              <a:endParaRPr b="0" i="0" sz="2000" u="none" cap="none" strike="noStrike">
                <a:solidFill>
                  <a:schemeClr val="lt1"/>
                </a:solidFill>
                <a:latin typeface="Times New Roman"/>
                <a:ea typeface="Times New Roman"/>
                <a:cs typeface="Times New Roman"/>
                <a:sym typeface="Times New Roman"/>
              </a:endParaRPr>
            </a:p>
          </p:txBody>
        </p:sp>
        <p:sp>
          <p:nvSpPr>
            <p:cNvPr id="883" name="Google Shape;883;p48"/>
            <p:cNvSpPr/>
            <p:nvPr/>
          </p:nvSpPr>
          <p:spPr>
            <a:xfrm>
              <a:off x="0" y="1623010"/>
              <a:ext cx="8757240" cy="79972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48"/>
            <p:cNvSpPr txBox="1"/>
            <p:nvPr/>
          </p:nvSpPr>
          <p:spPr>
            <a:xfrm>
              <a:off x="0" y="1623010"/>
              <a:ext cx="8757240" cy="799726"/>
            </a:xfrm>
            <a:prstGeom prst="rect">
              <a:avLst/>
            </a:prstGeom>
            <a:noFill/>
            <a:ln>
              <a:noFill/>
            </a:ln>
          </p:spPr>
          <p:txBody>
            <a:bodyPr anchorCtr="0" anchor="t" bIns="20300" lIns="278025" spcFirstLastPara="1" rIns="113775" wrap="square" tIns="20300">
              <a:noAutofit/>
            </a:bodyPr>
            <a:lstStyle/>
            <a:p>
              <a:pPr indent="-171450" lvl="1" marL="171450" marR="0" rtl="0" algn="l">
                <a:lnSpc>
                  <a:spcPct val="90000"/>
                </a:lnSpc>
                <a:spcBef>
                  <a:spcPts val="0"/>
                </a:spcBef>
                <a:spcAft>
                  <a:spcPts val="0"/>
                </a:spcAft>
                <a:buClr>
                  <a:schemeClr val="dk1"/>
                </a:buClr>
                <a:buSzPts val="1600"/>
                <a:buFont typeface="Times New Roman"/>
                <a:buChar char="•"/>
              </a:pPr>
              <a:r>
                <a:rPr b="0" i="0" lang="it-IT" sz="1600" u="none" cap="none" strike="noStrike">
                  <a:solidFill>
                    <a:schemeClr val="dk1"/>
                  </a:solidFill>
                  <a:latin typeface="Times New Roman"/>
                  <a:ea typeface="Times New Roman"/>
                  <a:cs typeface="Times New Roman"/>
                  <a:sym typeface="Times New Roman"/>
                </a:rPr>
                <a:t>PMP </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320"/>
                </a:spcBef>
                <a:spcAft>
                  <a:spcPts val="0"/>
                </a:spcAft>
                <a:buClr>
                  <a:schemeClr val="dk1"/>
                </a:buClr>
                <a:buSzPts val="1600"/>
                <a:buFont typeface="Times New Roman"/>
                <a:buChar char="•"/>
              </a:pPr>
              <a:r>
                <a:rPr b="0" i="0" lang="it-IT" sz="1600" u="none" cap="none" strike="noStrike">
                  <a:solidFill>
                    <a:schemeClr val="dk1"/>
                  </a:solidFill>
                  <a:latin typeface="Times New Roman"/>
                  <a:ea typeface="Times New Roman"/>
                  <a:cs typeface="Times New Roman"/>
                  <a:sym typeface="Times New Roman"/>
                </a:rPr>
                <a:t>Cybersecurity for Business  through Coursersa/Colorado University – </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320"/>
                </a:spcBef>
                <a:spcAft>
                  <a:spcPts val="0"/>
                </a:spcAft>
                <a:buClr>
                  <a:schemeClr val="dk1"/>
                </a:buClr>
                <a:buSzPts val="1600"/>
                <a:buFont typeface="Times New Roman"/>
                <a:buChar char="•"/>
              </a:pPr>
              <a:r>
                <a:rPr b="0" i="0" lang="it-IT" sz="1600" u="none" cap="none" strike="noStrike">
                  <a:solidFill>
                    <a:schemeClr val="dk1"/>
                  </a:solidFill>
                  <a:latin typeface="Times New Roman"/>
                  <a:ea typeface="Times New Roman"/>
                  <a:cs typeface="Times New Roman"/>
                  <a:sym typeface="Times New Roman"/>
                </a:rPr>
                <a:t>Master Universitari di II Livello</a:t>
              </a:r>
              <a:endParaRPr b="0" i="0" sz="1400" u="none" cap="none" strike="noStrike">
                <a:solidFill>
                  <a:srgbClr val="000000"/>
                </a:solidFill>
                <a:latin typeface="Arial"/>
                <a:ea typeface="Arial"/>
                <a:cs typeface="Arial"/>
                <a:sym typeface="Arial"/>
              </a:endParaRPr>
            </a:p>
          </p:txBody>
        </p:sp>
        <p:sp>
          <p:nvSpPr>
            <p:cNvPr id="885" name="Google Shape;885;p48"/>
            <p:cNvSpPr/>
            <p:nvPr/>
          </p:nvSpPr>
          <p:spPr>
            <a:xfrm>
              <a:off x="0" y="2422736"/>
              <a:ext cx="8757240" cy="803589"/>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48"/>
            <p:cNvSpPr txBox="1"/>
            <p:nvPr/>
          </p:nvSpPr>
          <p:spPr>
            <a:xfrm>
              <a:off x="39228" y="2461964"/>
              <a:ext cx="8678784" cy="725133"/>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chemeClr val="lt1"/>
                </a:buClr>
                <a:buSzPts val="1400"/>
                <a:buFont typeface="Times New Roman"/>
                <a:buNone/>
              </a:pPr>
              <a:r>
                <a:rPr b="0" i="0" lang="it-IT" sz="1400" u="none" cap="none" strike="noStrike">
                  <a:solidFill>
                    <a:schemeClr val="lt1"/>
                  </a:solidFill>
                  <a:latin typeface="Times New Roman"/>
                  <a:ea typeface="Times New Roman"/>
                  <a:cs typeface="Times New Roman"/>
                  <a:sym typeface="Times New Roman"/>
                </a:rPr>
                <a:t>Work in progress</a:t>
              </a:r>
              <a:endParaRPr b="0" i="0" sz="1400" u="none" cap="none" strike="noStrike">
                <a:solidFill>
                  <a:srgbClr val="000000"/>
                </a:solidFill>
                <a:latin typeface="Arial"/>
                <a:ea typeface="Arial"/>
                <a:cs typeface="Arial"/>
                <a:sym typeface="Arial"/>
              </a:endParaRPr>
            </a:p>
          </p:txBody>
        </p:sp>
        <p:sp>
          <p:nvSpPr>
            <p:cNvPr id="887" name="Google Shape;887;p48"/>
            <p:cNvSpPr/>
            <p:nvPr/>
          </p:nvSpPr>
          <p:spPr>
            <a:xfrm>
              <a:off x="0" y="3226326"/>
              <a:ext cx="8757240" cy="22658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48"/>
            <p:cNvSpPr txBox="1"/>
            <p:nvPr/>
          </p:nvSpPr>
          <p:spPr>
            <a:xfrm>
              <a:off x="0" y="3226326"/>
              <a:ext cx="8757240" cy="226589"/>
            </a:xfrm>
            <a:prstGeom prst="rect">
              <a:avLst/>
            </a:prstGeom>
            <a:noFill/>
            <a:ln>
              <a:noFill/>
            </a:ln>
          </p:spPr>
          <p:txBody>
            <a:bodyPr anchorCtr="0" anchor="t" bIns="17775" lIns="278025" spcFirstLastPara="1" rIns="99550" wrap="square" tIns="17775">
              <a:noAutofit/>
            </a:bodyPr>
            <a:lstStyle/>
            <a:p>
              <a:pPr indent="-114300" lvl="1" marL="114300" marR="0" rtl="0" algn="l">
                <a:lnSpc>
                  <a:spcPct val="90000"/>
                </a:lnSpc>
                <a:spcBef>
                  <a:spcPts val="0"/>
                </a:spcBef>
                <a:spcAft>
                  <a:spcPts val="0"/>
                </a:spcAft>
                <a:buClr>
                  <a:schemeClr val="dk1"/>
                </a:buClr>
                <a:buSzPts val="1400"/>
                <a:buFont typeface="Times New Roman"/>
                <a:buChar char="•"/>
              </a:pPr>
              <a:r>
                <a:rPr b="0" i="0" lang="it-IT" sz="1400" u="none" cap="none" strike="noStrike">
                  <a:solidFill>
                    <a:schemeClr val="dk1"/>
                  </a:solidFill>
                  <a:latin typeface="Times New Roman"/>
                  <a:ea typeface="Times New Roman"/>
                  <a:cs typeface="Times New Roman"/>
                  <a:sym typeface="Times New Roman"/>
                </a:rPr>
                <a:t> </a:t>
              </a:r>
              <a:r>
                <a:rPr b="0" i="0" lang="it-IT" sz="1600" u="none" cap="none" strike="noStrike">
                  <a:solidFill>
                    <a:schemeClr val="dk1"/>
                  </a:solidFill>
                  <a:latin typeface="Times New Roman"/>
                  <a:ea typeface="Times New Roman"/>
                  <a:cs typeface="Times New Roman"/>
                  <a:sym typeface="Times New Roman"/>
                </a:rPr>
                <a:t>CSX</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49"/>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pic>
        <p:nvPicPr>
          <p:cNvPr id="894" name="Google Shape;894;p49"/>
          <p:cNvPicPr preferRelativeResize="0"/>
          <p:nvPr/>
        </p:nvPicPr>
        <p:blipFill rotWithShape="1">
          <a:blip r:embed="rId3">
            <a:alphaModFix/>
          </a:blip>
          <a:srcRect b="0" l="0" r="0" t="0"/>
          <a:stretch/>
        </p:blipFill>
        <p:spPr>
          <a:xfrm>
            <a:off x="251520" y="1052736"/>
            <a:ext cx="1512168" cy="1932214"/>
          </a:xfrm>
          <a:prstGeom prst="rect">
            <a:avLst/>
          </a:prstGeom>
          <a:noFill/>
          <a:ln>
            <a:noFill/>
          </a:ln>
        </p:spPr>
      </p:pic>
      <p:pic>
        <p:nvPicPr>
          <p:cNvPr id="895" name="Google Shape;895;p49"/>
          <p:cNvPicPr preferRelativeResize="0"/>
          <p:nvPr/>
        </p:nvPicPr>
        <p:blipFill rotWithShape="1">
          <a:blip r:embed="rId4">
            <a:alphaModFix/>
          </a:blip>
          <a:srcRect b="0" l="0" r="0" t="0"/>
          <a:stretch/>
        </p:blipFill>
        <p:spPr>
          <a:xfrm>
            <a:off x="3264543" y="188640"/>
            <a:ext cx="5555929" cy="4320480"/>
          </a:xfrm>
          <a:prstGeom prst="rect">
            <a:avLst/>
          </a:prstGeom>
          <a:noFill/>
          <a:ln>
            <a:noFill/>
          </a:ln>
        </p:spPr>
      </p:pic>
      <p:sp>
        <p:nvSpPr>
          <p:cNvPr id="896" name="Google Shape;896;p49"/>
          <p:cNvSpPr txBox="1"/>
          <p:nvPr/>
        </p:nvSpPr>
        <p:spPr>
          <a:xfrm>
            <a:off x="395536" y="116632"/>
            <a:ext cx="2664296" cy="122413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Pubblicazioni</a:t>
            </a:r>
            <a:endParaRPr b="0" i="0" sz="1400" u="none" cap="none" strike="noStrike">
              <a:solidFill>
                <a:srgbClr val="000000"/>
              </a:solidFill>
              <a:latin typeface="Arial"/>
              <a:ea typeface="Arial"/>
              <a:cs typeface="Arial"/>
              <a:sym typeface="Arial"/>
            </a:endParaRPr>
          </a:p>
        </p:txBody>
      </p:sp>
      <p:pic>
        <p:nvPicPr>
          <p:cNvPr id="897" name="Google Shape;897;p49"/>
          <p:cNvPicPr preferRelativeResize="0"/>
          <p:nvPr/>
        </p:nvPicPr>
        <p:blipFill rotWithShape="1">
          <a:blip r:embed="rId5">
            <a:alphaModFix/>
          </a:blip>
          <a:srcRect b="0" l="0" r="0" t="0"/>
          <a:stretch/>
        </p:blipFill>
        <p:spPr>
          <a:xfrm>
            <a:off x="2327718" y="2924944"/>
            <a:ext cx="1682911" cy="2376264"/>
          </a:xfrm>
          <a:prstGeom prst="rect">
            <a:avLst/>
          </a:prstGeom>
          <a:noFill/>
          <a:ln>
            <a:noFill/>
          </a:ln>
        </p:spPr>
      </p:pic>
      <p:pic>
        <p:nvPicPr>
          <p:cNvPr id="898" name="Google Shape;898;p49"/>
          <p:cNvPicPr preferRelativeResize="0"/>
          <p:nvPr/>
        </p:nvPicPr>
        <p:blipFill rotWithShape="1">
          <a:blip r:embed="rId6">
            <a:alphaModFix/>
          </a:blip>
          <a:srcRect b="0" l="0" r="0" t="0"/>
          <a:stretch/>
        </p:blipFill>
        <p:spPr>
          <a:xfrm>
            <a:off x="251520" y="3140968"/>
            <a:ext cx="1449501" cy="2016224"/>
          </a:xfrm>
          <a:prstGeom prst="rect">
            <a:avLst/>
          </a:prstGeom>
          <a:noFill/>
          <a:ln>
            <a:noFill/>
          </a:ln>
        </p:spPr>
      </p:pic>
      <p:pic>
        <p:nvPicPr>
          <p:cNvPr id="899" name="Google Shape;899;p49"/>
          <p:cNvPicPr preferRelativeResize="0"/>
          <p:nvPr/>
        </p:nvPicPr>
        <p:blipFill rotWithShape="1">
          <a:blip r:embed="rId7">
            <a:alphaModFix/>
          </a:blip>
          <a:srcRect b="0" l="72375" r="0" t="0"/>
          <a:stretch/>
        </p:blipFill>
        <p:spPr>
          <a:xfrm>
            <a:off x="1979712" y="1052736"/>
            <a:ext cx="1396091" cy="695592"/>
          </a:xfrm>
          <a:prstGeom prst="rect">
            <a:avLst/>
          </a:prstGeom>
          <a:noFill/>
          <a:ln>
            <a:noFill/>
          </a:ln>
        </p:spPr>
      </p:pic>
      <p:pic>
        <p:nvPicPr>
          <p:cNvPr id="900" name="Google Shape;900;p49"/>
          <p:cNvPicPr preferRelativeResize="0"/>
          <p:nvPr/>
        </p:nvPicPr>
        <p:blipFill rotWithShape="1">
          <a:blip r:embed="rId8">
            <a:alphaModFix/>
          </a:blip>
          <a:srcRect b="0" l="0" r="68889" t="0"/>
          <a:stretch/>
        </p:blipFill>
        <p:spPr>
          <a:xfrm>
            <a:off x="1979712" y="1988840"/>
            <a:ext cx="1416368" cy="7200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i="1" lang="it-IT">
                <a:solidFill>
                  <a:srgbClr val="1F497D"/>
                </a:solidFill>
              </a:rPr>
              <a:t>Il Contesto di riferimento</a:t>
            </a:r>
            <a:endParaRPr>
              <a:solidFill>
                <a:srgbClr val="1F497D"/>
              </a:solidFill>
            </a:endParaRPr>
          </a:p>
        </p:txBody>
      </p:sp>
      <p:sp>
        <p:nvSpPr>
          <p:cNvPr id="307" name="Google Shape;30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308" name="Google Shape;308;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pSp>
        <p:nvGrpSpPr>
          <p:cNvPr id="309" name="Google Shape;309;p5"/>
          <p:cNvGrpSpPr/>
          <p:nvPr/>
        </p:nvGrpSpPr>
        <p:grpSpPr>
          <a:xfrm>
            <a:off x="107504" y="908720"/>
            <a:ext cx="8928992" cy="4320480"/>
            <a:chOff x="0" y="0"/>
            <a:chExt cx="8928992" cy="4320480"/>
          </a:xfrm>
        </p:grpSpPr>
        <p:cxnSp>
          <p:nvCxnSpPr>
            <p:cNvPr id="310" name="Google Shape;310;p5"/>
            <p:cNvCxnSpPr/>
            <p:nvPr/>
          </p:nvCxnSpPr>
          <p:spPr>
            <a:xfrm>
              <a:off x="0" y="0"/>
              <a:ext cx="8928992" cy="0"/>
            </a:xfrm>
            <a:prstGeom prst="straightConnector1">
              <a:avLst/>
            </a:prstGeom>
            <a:solidFill>
              <a:schemeClr val="accent1"/>
            </a:solidFill>
            <a:ln cap="flat" cmpd="sng" w="25400">
              <a:solidFill>
                <a:schemeClr val="accent1"/>
              </a:solidFill>
              <a:prstDash val="solid"/>
              <a:round/>
              <a:headEnd len="sm" w="sm" type="none"/>
              <a:tailEnd len="sm" w="sm" type="none"/>
            </a:ln>
          </p:spPr>
        </p:cxnSp>
        <p:sp>
          <p:nvSpPr>
            <p:cNvPr id="311" name="Google Shape;311;p5"/>
            <p:cNvSpPr/>
            <p:nvPr/>
          </p:nvSpPr>
          <p:spPr>
            <a:xfrm>
              <a:off x="0" y="0"/>
              <a:ext cx="1785798" cy="43204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5"/>
            <p:cNvSpPr txBox="1"/>
            <p:nvPr/>
          </p:nvSpPr>
          <p:spPr>
            <a:xfrm>
              <a:off x="0" y="0"/>
              <a:ext cx="1785798" cy="4320480"/>
            </a:xfrm>
            <a:prstGeom prst="rect">
              <a:avLst/>
            </a:prstGeom>
            <a:noFill/>
            <a:ln>
              <a:noFill/>
            </a:ln>
          </p:spPr>
          <p:txBody>
            <a:bodyPr anchorCtr="0" anchor="t" bIns="80000" lIns="80000" spcFirstLastPara="1" rIns="80000" wrap="square" tIns="80000">
              <a:noAutofit/>
            </a:bodyPr>
            <a:lstStyle/>
            <a:p>
              <a:pPr indent="0" lvl="0" marL="0" rtl="0" algn="just">
                <a:lnSpc>
                  <a:spcPct val="115000"/>
                </a:lnSpc>
                <a:spcBef>
                  <a:spcPts val="1200"/>
                </a:spcBef>
                <a:spcAft>
                  <a:spcPts val="1200"/>
                </a:spcAft>
                <a:buClr>
                  <a:schemeClr val="dk1"/>
                </a:buClr>
                <a:buSzPts val="1100"/>
                <a:buFont typeface="Arial"/>
                <a:buNone/>
              </a:pPr>
              <a:r>
                <a:rPr lang="it-IT">
                  <a:solidFill>
                    <a:schemeClr val="dk1"/>
                  </a:solidFill>
                  <a:latin typeface="Times New Roman"/>
                  <a:ea typeface="Times New Roman"/>
                  <a:cs typeface="Times New Roman"/>
                  <a:sym typeface="Times New Roman"/>
                </a:rPr>
                <a:t>Il 2021 è stato indubbiamente contrassegnato dalla permanenza dell’emergenza sanitaria connessa alla repentina diffusione del Coronavirus sul territorio nazionale che ha richiesto l’adozione di misure straordinarie finalizzate prioritariamente al contenimento dei contagi ed alla salvaguardia della salute</a:t>
              </a:r>
              <a:endParaRPr b="0" i="0" sz="1600" u="none" cap="none" strike="noStrike">
                <a:solidFill>
                  <a:srgbClr val="000000"/>
                </a:solidFill>
                <a:latin typeface="Arial"/>
                <a:ea typeface="Arial"/>
                <a:cs typeface="Arial"/>
                <a:sym typeface="Arial"/>
              </a:endParaRPr>
            </a:p>
          </p:txBody>
        </p:sp>
        <p:sp>
          <p:nvSpPr>
            <p:cNvPr id="313" name="Google Shape;313;p5"/>
            <p:cNvSpPr/>
            <p:nvPr/>
          </p:nvSpPr>
          <p:spPr>
            <a:xfrm>
              <a:off x="1919733" y="67507"/>
              <a:ext cx="7009258" cy="13501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5"/>
            <p:cNvSpPr txBox="1"/>
            <p:nvPr/>
          </p:nvSpPr>
          <p:spPr>
            <a:xfrm>
              <a:off x="1919733" y="67507"/>
              <a:ext cx="7009258" cy="1350150"/>
            </a:xfrm>
            <a:prstGeom prst="rect">
              <a:avLst/>
            </a:prstGeom>
            <a:noFill/>
            <a:ln>
              <a:noFill/>
            </a:ln>
          </p:spPr>
          <p:txBody>
            <a:bodyPr anchorCtr="0" anchor="t" bIns="49525" lIns="49525" spcFirstLastPara="1" rIns="49525" wrap="square" tIns="49525">
              <a:noAutofit/>
            </a:bodyPr>
            <a:lstStyle/>
            <a:p>
              <a:pPr indent="0" lvl="0" marL="0" rtl="0" algn="just">
                <a:lnSpc>
                  <a:spcPct val="115000"/>
                </a:lnSpc>
                <a:spcBef>
                  <a:spcPts val="1200"/>
                </a:spcBef>
                <a:spcAft>
                  <a:spcPts val="0"/>
                </a:spcAft>
                <a:buClr>
                  <a:schemeClr val="dk1"/>
                </a:buClr>
                <a:buSzPts val="1100"/>
                <a:buFont typeface="Arial"/>
                <a:buNone/>
              </a:pPr>
              <a:r>
                <a:rPr lang="it-IT" sz="1200">
                  <a:solidFill>
                    <a:schemeClr val="dk1"/>
                  </a:solidFill>
                  <a:latin typeface="Times New Roman"/>
                  <a:ea typeface="Times New Roman"/>
                  <a:cs typeface="Times New Roman"/>
                  <a:sym typeface="Times New Roman"/>
                </a:rPr>
                <a:t>In tale contesto, l’ARCEA ha potuto capitalizzare gli sforzi compiuti negli anni precedenti, nei quali erano state avviate numerose iniziative di modernizzazione dei processi interni ma si è anche trovata nella necessità di adottare procedure e disposizioni del tutto nuove con la conseguente necessità di un periodo di adattamento certamente non agevolato dalla pandemia in corso.</a:t>
              </a:r>
              <a:endParaRPr sz="1200">
                <a:solidFill>
                  <a:schemeClr val="dk1"/>
                </a:solidFill>
                <a:latin typeface="Times New Roman"/>
                <a:ea typeface="Times New Roman"/>
                <a:cs typeface="Times New Roman"/>
                <a:sym typeface="Times New Roman"/>
              </a:endParaRPr>
            </a:p>
            <a:p>
              <a:pPr indent="0" lvl="0" marL="0" marR="0" rtl="0" algn="l">
                <a:lnSpc>
                  <a:spcPct val="90000"/>
                </a:lnSpc>
                <a:spcBef>
                  <a:spcPts val="1200"/>
                </a:spcBef>
                <a:spcAft>
                  <a:spcPts val="0"/>
                </a:spcAft>
                <a:buClr>
                  <a:schemeClr val="dk1"/>
                </a:buClr>
                <a:buSzPts val="1300"/>
                <a:buFont typeface="Calibri"/>
                <a:buNone/>
              </a:pPr>
              <a:r>
                <a:t/>
              </a:r>
              <a:endParaRPr sz="1300">
                <a:solidFill>
                  <a:schemeClr val="dk1"/>
                </a:solidFill>
                <a:latin typeface="Times New Roman"/>
                <a:ea typeface="Times New Roman"/>
                <a:cs typeface="Times New Roman"/>
                <a:sym typeface="Times New Roman"/>
              </a:endParaRPr>
            </a:p>
          </p:txBody>
        </p:sp>
        <p:cxnSp>
          <p:nvCxnSpPr>
            <p:cNvPr id="315" name="Google Shape;315;p5"/>
            <p:cNvCxnSpPr/>
            <p:nvPr/>
          </p:nvCxnSpPr>
          <p:spPr>
            <a:xfrm>
              <a:off x="1785798" y="1417657"/>
              <a:ext cx="7143193" cy="0"/>
            </a:xfrm>
            <a:prstGeom prst="straightConnector1">
              <a:avLst/>
            </a:prstGeom>
            <a:solidFill>
              <a:schemeClr val="accent1"/>
            </a:solidFill>
            <a:ln cap="flat" cmpd="sng" w="25400">
              <a:solidFill>
                <a:srgbClr val="C0CCE1"/>
              </a:solidFill>
              <a:prstDash val="solid"/>
              <a:round/>
              <a:headEnd len="sm" w="sm" type="none"/>
              <a:tailEnd len="sm" w="sm" type="none"/>
            </a:ln>
          </p:spPr>
        </p:cxnSp>
        <p:sp>
          <p:nvSpPr>
            <p:cNvPr id="316" name="Google Shape;316;p5"/>
            <p:cNvSpPr/>
            <p:nvPr/>
          </p:nvSpPr>
          <p:spPr>
            <a:xfrm>
              <a:off x="1919733" y="1485165"/>
              <a:ext cx="7009258" cy="13501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5"/>
            <p:cNvSpPr txBox="1"/>
            <p:nvPr/>
          </p:nvSpPr>
          <p:spPr>
            <a:xfrm>
              <a:off x="1919733" y="1485165"/>
              <a:ext cx="7009258" cy="1350150"/>
            </a:xfrm>
            <a:prstGeom prst="rect">
              <a:avLst/>
            </a:prstGeom>
            <a:noFill/>
            <a:ln>
              <a:noFill/>
            </a:ln>
          </p:spPr>
          <p:txBody>
            <a:bodyPr anchorCtr="0" anchor="t" bIns="49525" lIns="49525" spcFirstLastPara="1" rIns="49525" wrap="square" tIns="49525">
              <a:noAutofit/>
            </a:bodyPr>
            <a:lstStyle/>
            <a:p>
              <a:pPr indent="0" lvl="0" marL="0" rtl="0" algn="just">
                <a:lnSpc>
                  <a:spcPct val="115000"/>
                </a:lnSpc>
                <a:spcBef>
                  <a:spcPts val="1200"/>
                </a:spcBef>
                <a:spcAft>
                  <a:spcPts val="0"/>
                </a:spcAft>
                <a:buClr>
                  <a:schemeClr val="dk1"/>
                </a:buClr>
                <a:buSzPts val="1100"/>
                <a:buFont typeface="Arial"/>
                <a:buNone/>
              </a:pPr>
              <a:r>
                <a:rPr lang="it-IT" sz="1200">
                  <a:solidFill>
                    <a:schemeClr val="dk1"/>
                  </a:solidFill>
                  <a:latin typeface="Times New Roman"/>
                  <a:ea typeface="Times New Roman"/>
                  <a:cs typeface="Times New Roman"/>
                  <a:sym typeface="Times New Roman"/>
                </a:rPr>
                <a:t>L’ARCEA ha dovuto affrontare la delicata situazione connessa alla procedura di revisione del riconoscimento aperta dal Ministero delle Politiche delle Agricole nel 2019, che avrebbe dovuto giungere a conclusione nel mese di Marzo dell’anno appena trascorso ma ha subito, anche a causa della situazione sanitaria, una dilatazione ed ha richiesto un Audit straordinario da parte della Commissione Europea, avviato in modalità remota nel mese di Novembre 2020 e proseguito per tutto il 2021.</a:t>
              </a:r>
              <a:endParaRPr sz="1200">
                <a:solidFill>
                  <a:schemeClr val="dk1"/>
                </a:solidFill>
                <a:latin typeface="Times New Roman"/>
                <a:ea typeface="Times New Roman"/>
                <a:cs typeface="Times New Roman"/>
                <a:sym typeface="Times New Roman"/>
              </a:endParaRPr>
            </a:p>
            <a:p>
              <a:pPr indent="0" lvl="0" marL="0" marR="0" rtl="0" algn="l">
                <a:lnSpc>
                  <a:spcPct val="90000"/>
                </a:lnSpc>
                <a:spcBef>
                  <a:spcPts val="1200"/>
                </a:spcBef>
                <a:spcAft>
                  <a:spcPts val="0"/>
                </a:spcAft>
                <a:buClr>
                  <a:schemeClr val="dk1"/>
                </a:buClr>
                <a:buSzPts val="1300"/>
                <a:buFont typeface="Calibri"/>
                <a:buNone/>
              </a:pPr>
              <a:r>
                <a:t/>
              </a:r>
              <a:endParaRPr sz="1300">
                <a:solidFill>
                  <a:schemeClr val="dk1"/>
                </a:solidFill>
                <a:latin typeface="Times New Roman"/>
                <a:ea typeface="Times New Roman"/>
                <a:cs typeface="Times New Roman"/>
                <a:sym typeface="Times New Roman"/>
              </a:endParaRPr>
            </a:p>
          </p:txBody>
        </p:sp>
        <p:cxnSp>
          <p:nvCxnSpPr>
            <p:cNvPr id="318" name="Google Shape;318;p5"/>
            <p:cNvCxnSpPr/>
            <p:nvPr/>
          </p:nvCxnSpPr>
          <p:spPr>
            <a:xfrm>
              <a:off x="1785798" y="2835314"/>
              <a:ext cx="7143193" cy="0"/>
            </a:xfrm>
            <a:prstGeom prst="straightConnector1">
              <a:avLst/>
            </a:prstGeom>
            <a:solidFill>
              <a:schemeClr val="accent1"/>
            </a:solidFill>
            <a:ln cap="flat" cmpd="sng" w="25400">
              <a:solidFill>
                <a:srgbClr val="C0CCE1"/>
              </a:solidFill>
              <a:prstDash val="solid"/>
              <a:round/>
              <a:headEnd len="sm" w="sm" type="none"/>
              <a:tailEnd len="sm" w="sm" type="none"/>
            </a:ln>
          </p:spPr>
        </p:cxnSp>
        <p:sp>
          <p:nvSpPr>
            <p:cNvPr id="319" name="Google Shape;319;p5"/>
            <p:cNvSpPr/>
            <p:nvPr/>
          </p:nvSpPr>
          <p:spPr>
            <a:xfrm>
              <a:off x="1919733" y="2902822"/>
              <a:ext cx="7009258" cy="13501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5"/>
            <p:cNvSpPr txBox="1"/>
            <p:nvPr/>
          </p:nvSpPr>
          <p:spPr>
            <a:xfrm>
              <a:off x="1919733" y="2902822"/>
              <a:ext cx="7009258" cy="1350150"/>
            </a:xfrm>
            <a:prstGeom prst="rect">
              <a:avLst/>
            </a:prstGeom>
            <a:noFill/>
            <a:ln>
              <a:noFill/>
            </a:ln>
          </p:spPr>
          <p:txBody>
            <a:bodyPr anchorCtr="0" anchor="t" bIns="49525" lIns="49525" spcFirstLastPara="1" rIns="49525" wrap="square" tIns="49525">
              <a:noAutofit/>
            </a:bodyPr>
            <a:lstStyle/>
            <a:p>
              <a:pPr indent="0" lvl="0" marL="0" rtl="0" algn="just">
                <a:lnSpc>
                  <a:spcPct val="115000"/>
                </a:lnSpc>
                <a:spcBef>
                  <a:spcPts val="1200"/>
                </a:spcBef>
                <a:spcAft>
                  <a:spcPts val="0"/>
                </a:spcAft>
                <a:buClr>
                  <a:schemeClr val="dk1"/>
                </a:buClr>
                <a:buSzPts val="1100"/>
                <a:buFont typeface="Arial"/>
                <a:buNone/>
              </a:pPr>
              <a:r>
                <a:rPr lang="it-IT" sz="1200">
                  <a:solidFill>
                    <a:schemeClr val="dk1"/>
                  </a:solidFill>
                  <a:latin typeface="Times New Roman"/>
                  <a:ea typeface="Times New Roman"/>
                  <a:cs typeface="Times New Roman"/>
                  <a:sym typeface="Times New Roman"/>
                </a:rPr>
                <a:t>Tutti gli uffici dell’Agenzia, pertanto, sono stati impegnati nell’implementazione di azioni correttive incentrate soprattutto su tre aspetti: la dotazione del personale, la revisione del rapporto di delega in essere con la Regione Calabria e l’attività di controllo sugli organismi delegati, con particolare riferimento ai Centri di Assistenza Agricola.</a:t>
              </a:r>
              <a:endParaRPr sz="1200">
                <a:solidFill>
                  <a:schemeClr val="dk1"/>
                </a:solidFill>
                <a:latin typeface="Times New Roman"/>
                <a:ea typeface="Times New Roman"/>
                <a:cs typeface="Times New Roman"/>
                <a:sym typeface="Times New Roman"/>
              </a:endParaRPr>
            </a:p>
            <a:p>
              <a:pPr indent="0" lvl="0" marL="0" marR="0" rtl="0" algn="l">
                <a:lnSpc>
                  <a:spcPct val="90000"/>
                </a:lnSpc>
                <a:spcBef>
                  <a:spcPts val="1200"/>
                </a:spcBef>
                <a:spcAft>
                  <a:spcPts val="0"/>
                </a:spcAft>
                <a:buClr>
                  <a:schemeClr val="dk1"/>
                </a:buClr>
                <a:buSzPts val="1300"/>
                <a:buFont typeface="Calibri"/>
                <a:buNone/>
              </a:pPr>
              <a:r>
                <a:t/>
              </a:r>
              <a:endParaRPr sz="1300">
                <a:solidFill>
                  <a:schemeClr val="dk1"/>
                </a:solidFill>
                <a:latin typeface="Times New Roman"/>
                <a:ea typeface="Times New Roman"/>
                <a:cs typeface="Times New Roman"/>
                <a:sym typeface="Times New Roman"/>
              </a:endParaRPr>
            </a:p>
          </p:txBody>
        </p:sp>
        <p:cxnSp>
          <p:nvCxnSpPr>
            <p:cNvPr id="321" name="Google Shape;321;p5"/>
            <p:cNvCxnSpPr/>
            <p:nvPr/>
          </p:nvCxnSpPr>
          <p:spPr>
            <a:xfrm>
              <a:off x="1785798" y="4252972"/>
              <a:ext cx="7143193" cy="0"/>
            </a:xfrm>
            <a:prstGeom prst="straightConnector1">
              <a:avLst/>
            </a:prstGeom>
            <a:solidFill>
              <a:schemeClr val="accent1"/>
            </a:solidFill>
            <a:ln cap="flat" cmpd="sng" w="25400">
              <a:solidFill>
                <a:srgbClr val="C0CCE1"/>
              </a:solidFill>
              <a:prstDash val="solid"/>
              <a:round/>
              <a:headEnd len="sm" w="sm" type="none"/>
              <a:tailEnd len="sm" w="sm" type="none"/>
            </a:ln>
          </p:spPr>
        </p:cxn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descr="STRISCIONE_OK.jpg" id="905" name="Google Shape;905;p50"/>
          <p:cNvPicPr preferRelativeResize="0"/>
          <p:nvPr/>
        </p:nvPicPr>
        <p:blipFill rotWithShape="1">
          <a:blip r:embed="rId3">
            <a:alphaModFix/>
          </a:blip>
          <a:srcRect b="0" l="0" r="0" t="0"/>
          <a:stretch/>
        </p:blipFill>
        <p:spPr>
          <a:xfrm>
            <a:off x="25648" y="980728"/>
            <a:ext cx="9118352" cy="3429194"/>
          </a:xfrm>
          <a:prstGeom prst="rect">
            <a:avLst/>
          </a:prstGeom>
          <a:noFill/>
          <a:ln>
            <a:noFill/>
          </a:ln>
        </p:spPr>
      </p:pic>
      <p:sp>
        <p:nvSpPr>
          <p:cNvPr id="906" name="Google Shape;906;p50"/>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907" name="Google Shape;907;p50"/>
          <p:cNvSpPr txBox="1"/>
          <p:nvPr/>
        </p:nvSpPr>
        <p:spPr>
          <a:xfrm>
            <a:off x="0" y="116632"/>
            <a:ext cx="7812360" cy="64807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Condivisione dei risultati</a:t>
            </a:r>
            <a:endParaRPr b="0" i="0" sz="1400" u="none" cap="none" strike="noStrike">
              <a:solidFill>
                <a:srgbClr val="000000"/>
              </a:solidFill>
              <a:latin typeface="Arial"/>
              <a:ea typeface="Arial"/>
              <a:cs typeface="Arial"/>
              <a:sym typeface="Arial"/>
            </a:endParaRPr>
          </a:p>
        </p:txBody>
      </p:sp>
      <p:pic>
        <p:nvPicPr>
          <p:cNvPr id="908" name="Google Shape;908;p50"/>
          <p:cNvPicPr preferRelativeResize="0"/>
          <p:nvPr/>
        </p:nvPicPr>
        <p:blipFill rotWithShape="1">
          <a:blip r:embed="rId4">
            <a:alphaModFix/>
          </a:blip>
          <a:srcRect b="0" l="0" r="0" t="0"/>
          <a:stretch/>
        </p:blipFill>
        <p:spPr>
          <a:xfrm>
            <a:off x="3995936" y="2060848"/>
            <a:ext cx="772299" cy="840948"/>
          </a:xfrm>
          <a:prstGeom prst="rect">
            <a:avLst/>
          </a:prstGeom>
          <a:noFill/>
          <a:ln>
            <a:noFill/>
          </a:ln>
        </p:spPr>
      </p:pic>
      <p:pic>
        <p:nvPicPr>
          <p:cNvPr id="909" name="Google Shape;909;p50"/>
          <p:cNvPicPr preferRelativeResize="0"/>
          <p:nvPr/>
        </p:nvPicPr>
        <p:blipFill rotWithShape="1">
          <a:blip r:embed="rId5">
            <a:alphaModFix/>
          </a:blip>
          <a:srcRect b="0" l="0" r="0" t="0"/>
          <a:stretch/>
        </p:blipFill>
        <p:spPr>
          <a:xfrm>
            <a:off x="3707904" y="2996952"/>
            <a:ext cx="1031776" cy="1081100"/>
          </a:xfrm>
          <a:prstGeom prst="rect">
            <a:avLst/>
          </a:prstGeom>
          <a:noFill/>
          <a:ln>
            <a:noFill/>
          </a:ln>
        </p:spPr>
      </p:pic>
      <p:pic>
        <p:nvPicPr>
          <p:cNvPr id="910" name="Google Shape;910;p50"/>
          <p:cNvPicPr preferRelativeResize="0"/>
          <p:nvPr/>
        </p:nvPicPr>
        <p:blipFill rotWithShape="1">
          <a:blip r:embed="rId6">
            <a:alphaModFix/>
          </a:blip>
          <a:srcRect b="0" l="0" r="0" t="0"/>
          <a:stretch/>
        </p:blipFill>
        <p:spPr>
          <a:xfrm>
            <a:off x="611560" y="1484784"/>
            <a:ext cx="2960878" cy="3110942"/>
          </a:xfrm>
          <a:prstGeom prst="rect">
            <a:avLst/>
          </a:prstGeom>
          <a:noFill/>
          <a:ln>
            <a:noFill/>
          </a:ln>
        </p:spPr>
      </p:pic>
      <p:pic>
        <p:nvPicPr>
          <p:cNvPr id="911" name="Google Shape;911;p50"/>
          <p:cNvPicPr preferRelativeResize="0"/>
          <p:nvPr/>
        </p:nvPicPr>
        <p:blipFill rotWithShape="1">
          <a:blip r:embed="rId7">
            <a:alphaModFix/>
          </a:blip>
          <a:srcRect b="0" l="0" r="0" t="0"/>
          <a:stretch/>
        </p:blipFill>
        <p:spPr>
          <a:xfrm>
            <a:off x="3923928" y="836712"/>
            <a:ext cx="4609622" cy="42890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grpSp>
        <p:nvGrpSpPr>
          <p:cNvPr id="916" name="Google Shape;916;p51"/>
          <p:cNvGrpSpPr/>
          <p:nvPr/>
        </p:nvGrpSpPr>
        <p:grpSpPr>
          <a:xfrm>
            <a:off x="107504" y="960619"/>
            <a:ext cx="8856983" cy="4216681"/>
            <a:chOff x="0" y="51899"/>
            <a:chExt cx="8856983" cy="4216681"/>
          </a:xfrm>
        </p:grpSpPr>
        <p:sp>
          <p:nvSpPr>
            <p:cNvPr id="917" name="Google Shape;917;p51"/>
            <p:cNvSpPr/>
            <p:nvPr/>
          </p:nvSpPr>
          <p:spPr>
            <a:xfrm>
              <a:off x="0" y="51899"/>
              <a:ext cx="8856983" cy="62361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51"/>
            <p:cNvSpPr txBox="1"/>
            <p:nvPr/>
          </p:nvSpPr>
          <p:spPr>
            <a:xfrm>
              <a:off x="30442" y="82341"/>
              <a:ext cx="8796099"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Times New Roman"/>
                <a:buNone/>
              </a:pPr>
              <a:r>
                <a:rPr b="0" i="0" lang="it-IT" sz="2600" u="none" cap="none" strike="noStrike">
                  <a:solidFill>
                    <a:schemeClr val="lt1"/>
                  </a:solidFill>
                  <a:latin typeface="Times New Roman"/>
                  <a:ea typeface="Times New Roman"/>
                  <a:cs typeface="Times New Roman"/>
                  <a:sym typeface="Times New Roman"/>
                </a:rPr>
                <a:t>2008 – 2010 Compliance</a:t>
              </a:r>
              <a:endParaRPr b="0" i="0" sz="2600" u="none" cap="none" strike="noStrike">
                <a:solidFill>
                  <a:schemeClr val="lt1"/>
                </a:solidFill>
                <a:latin typeface="Times New Roman"/>
                <a:ea typeface="Times New Roman"/>
                <a:cs typeface="Times New Roman"/>
                <a:sym typeface="Times New Roman"/>
              </a:endParaRPr>
            </a:p>
          </p:txBody>
        </p:sp>
        <p:sp>
          <p:nvSpPr>
            <p:cNvPr id="919" name="Google Shape;919;p51"/>
            <p:cNvSpPr/>
            <p:nvPr/>
          </p:nvSpPr>
          <p:spPr>
            <a:xfrm>
              <a:off x="0" y="675509"/>
              <a:ext cx="8856983" cy="4305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51"/>
            <p:cNvSpPr txBox="1"/>
            <p:nvPr/>
          </p:nvSpPr>
          <p:spPr>
            <a:xfrm>
              <a:off x="0" y="675509"/>
              <a:ext cx="8856983" cy="430560"/>
            </a:xfrm>
            <a:prstGeom prst="rect">
              <a:avLst/>
            </a:prstGeom>
            <a:noFill/>
            <a:ln>
              <a:noFill/>
            </a:ln>
          </p:spPr>
          <p:txBody>
            <a:bodyPr anchorCtr="0" anchor="t" bIns="33000" lIns="281200" spcFirstLastPara="1" rIns="184900" wrap="square" tIns="33000">
              <a:noAutofit/>
            </a:bodyPr>
            <a:lstStyle/>
            <a:p>
              <a:pPr indent="-228600" lvl="1" marL="228600" marR="0" rtl="0" algn="l">
                <a:lnSpc>
                  <a:spcPct val="90000"/>
                </a:lnSpc>
                <a:spcBef>
                  <a:spcPts val="0"/>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Sicurezza come </a:t>
              </a:r>
              <a:r>
                <a:rPr b="1" i="0" lang="it-IT" sz="2000" u="none" cap="none" strike="noStrike">
                  <a:solidFill>
                    <a:schemeClr val="dk1"/>
                  </a:solidFill>
                  <a:latin typeface="Times New Roman"/>
                  <a:ea typeface="Times New Roman"/>
                  <a:cs typeface="Times New Roman"/>
                  <a:sym typeface="Times New Roman"/>
                </a:rPr>
                <a:t>obbligo normativo</a:t>
              </a:r>
              <a:endParaRPr b="0" i="0" sz="1400" u="none" cap="none" strike="noStrike">
                <a:solidFill>
                  <a:srgbClr val="000000"/>
                </a:solidFill>
                <a:latin typeface="Arial"/>
                <a:ea typeface="Arial"/>
                <a:cs typeface="Arial"/>
                <a:sym typeface="Arial"/>
              </a:endParaRPr>
            </a:p>
          </p:txBody>
        </p:sp>
        <p:sp>
          <p:nvSpPr>
            <p:cNvPr id="921" name="Google Shape;921;p51"/>
            <p:cNvSpPr/>
            <p:nvPr/>
          </p:nvSpPr>
          <p:spPr>
            <a:xfrm>
              <a:off x="0" y="1106069"/>
              <a:ext cx="8856983" cy="62361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51"/>
            <p:cNvSpPr txBox="1"/>
            <p:nvPr/>
          </p:nvSpPr>
          <p:spPr>
            <a:xfrm>
              <a:off x="30442" y="1136511"/>
              <a:ext cx="8796099"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Times New Roman"/>
                <a:buNone/>
              </a:pPr>
              <a:r>
                <a:rPr b="0" i="0" lang="it-IT" sz="2600" u="none" cap="none" strike="noStrike">
                  <a:solidFill>
                    <a:schemeClr val="lt1"/>
                  </a:solidFill>
                  <a:latin typeface="Times New Roman"/>
                  <a:ea typeface="Times New Roman"/>
                  <a:cs typeface="Times New Roman"/>
                  <a:sym typeface="Times New Roman"/>
                </a:rPr>
                <a:t>2011 – 2013 Enforcement</a:t>
              </a:r>
              <a:endParaRPr b="0" i="0" sz="2600" u="none" cap="none" strike="noStrike">
                <a:solidFill>
                  <a:schemeClr val="lt1"/>
                </a:solidFill>
                <a:latin typeface="Times New Roman"/>
                <a:ea typeface="Times New Roman"/>
                <a:cs typeface="Times New Roman"/>
                <a:sym typeface="Times New Roman"/>
              </a:endParaRPr>
            </a:p>
          </p:txBody>
        </p:sp>
        <p:sp>
          <p:nvSpPr>
            <p:cNvPr id="923" name="Google Shape;923;p51"/>
            <p:cNvSpPr/>
            <p:nvPr/>
          </p:nvSpPr>
          <p:spPr>
            <a:xfrm>
              <a:off x="0" y="1729680"/>
              <a:ext cx="8856983" cy="4305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51"/>
            <p:cNvSpPr txBox="1"/>
            <p:nvPr/>
          </p:nvSpPr>
          <p:spPr>
            <a:xfrm>
              <a:off x="0" y="1729680"/>
              <a:ext cx="8856983" cy="430560"/>
            </a:xfrm>
            <a:prstGeom prst="rect">
              <a:avLst/>
            </a:prstGeom>
            <a:noFill/>
            <a:ln>
              <a:noFill/>
            </a:ln>
          </p:spPr>
          <p:txBody>
            <a:bodyPr anchorCtr="0" anchor="t" bIns="33000" lIns="281200" spcFirstLastPara="1" rIns="184900" wrap="square" tIns="33000">
              <a:noAutofit/>
            </a:bodyPr>
            <a:lstStyle/>
            <a:p>
              <a:pPr indent="-228600" lvl="1" marL="228600" marR="0" rtl="0" algn="l">
                <a:lnSpc>
                  <a:spcPct val="90000"/>
                </a:lnSpc>
                <a:spcBef>
                  <a:spcPts val="0"/>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Sicurezza come </a:t>
              </a:r>
              <a:r>
                <a:rPr b="1" i="0" lang="it-IT" sz="2000" u="none" cap="none" strike="noStrike">
                  <a:solidFill>
                    <a:schemeClr val="dk1"/>
                  </a:solidFill>
                  <a:latin typeface="Times New Roman"/>
                  <a:ea typeface="Times New Roman"/>
                  <a:cs typeface="Times New Roman"/>
                  <a:sym typeface="Times New Roman"/>
                </a:rPr>
                <a:t>insieme di procedure</a:t>
              </a:r>
              <a:endParaRPr b="0" i="0" sz="1400" u="none" cap="none" strike="noStrike">
                <a:solidFill>
                  <a:srgbClr val="000000"/>
                </a:solidFill>
                <a:latin typeface="Arial"/>
                <a:ea typeface="Arial"/>
                <a:cs typeface="Arial"/>
                <a:sym typeface="Arial"/>
              </a:endParaRPr>
            </a:p>
          </p:txBody>
        </p:sp>
        <p:sp>
          <p:nvSpPr>
            <p:cNvPr id="925" name="Google Shape;925;p51"/>
            <p:cNvSpPr/>
            <p:nvPr/>
          </p:nvSpPr>
          <p:spPr>
            <a:xfrm>
              <a:off x="0" y="2160240"/>
              <a:ext cx="8856983" cy="62361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51"/>
            <p:cNvSpPr txBox="1"/>
            <p:nvPr/>
          </p:nvSpPr>
          <p:spPr>
            <a:xfrm>
              <a:off x="30442" y="2190682"/>
              <a:ext cx="8796099"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Times New Roman"/>
                <a:buNone/>
              </a:pPr>
              <a:r>
                <a:rPr b="0" i="0" lang="it-IT" sz="2600" u="none" cap="none" strike="noStrike">
                  <a:solidFill>
                    <a:schemeClr val="lt1"/>
                  </a:solidFill>
                  <a:latin typeface="Times New Roman"/>
                  <a:ea typeface="Times New Roman"/>
                  <a:cs typeface="Times New Roman"/>
                  <a:sym typeface="Times New Roman"/>
                </a:rPr>
                <a:t>2014 – 2016 Integration</a:t>
              </a:r>
              <a:endParaRPr b="0" i="0" sz="1400" u="none" cap="none" strike="noStrike">
                <a:solidFill>
                  <a:srgbClr val="000000"/>
                </a:solidFill>
                <a:latin typeface="Arial"/>
                <a:ea typeface="Arial"/>
                <a:cs typeface="Arial"/>
                <a:sym typeface="Arial"/>
              </a:endParaRPr>
            </a:p>
          </p:txBody>
        </p:sp>
        <p:sp>
          <p:nvSpPr>
            <p:cNvPr id="927" name="Google Shape;927;p51"/>
            <p:cNvSpPr/>
            <p:nvPr/>
          </p:nvSpPr>
          <p:spPr>
            <a:xfrm>
              <a:off x="0" y="2783850"/>
              <a:ext cx="8856983" cy="4305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51"/>
            <p:cNvSpPr txBox="1"/>
            <p:nvPr/>
          </p:nvSpPr>
          <p:spPr>
            <a:xfrm>
              <a:off x="0" y="2783850"/>
              <a:ext cx="8856983" cy="430560"/>
            </a:xfrm>
            <a:prstGeom prst="rect">
              <a:avLst/>
            </a:prstGeom>
            <a:noFill/>
            <a:ln>
              <a:noFill/>
            </a:ln>
          </p:spPr>
          <p:txBody>
            <a:bodyPr anchorCtr="0" anchor="t" bIns="33000" lIns="281200" spcFirstLastPara="1" rIns="184900" wrap="square" tIns="33000">
              <a:noAutofit/>
            </a:bodyPr>
            <a:lstStyle/>
            <a:p>
              <a:pPr indent="-228600" lvl="1" marL="228600" marR="0" rtl="0" algn="l">
                <a:lnSpc>
                  <a:spcPct val="90000"/>
                </a:lnSpc>
                <a:spcBef>
                  <a:spcPts val="0"/>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Sicurezza come </a:t>
              </a:r>
              <a:r>
                <a:rPr b="1" i="0" lang="it-IT" sz="2000" u="none" cap="none" strike="noStrike">
                  <a:solidFill>
                    <a:schemeClr val="dk1"/>
                  </a:solidFill>
                  <a:latin typeface="Times New Roman"/>
                  <a:ea typeface="Times New Roman"/>
                  <a:cs typeface="Times New Roman"/>
                  <a:sym typeface="Times New Roman"/>
                </a:rPr>
                <a:t>parte integrante del business</a:t>
              </a:r>
              <a:endParaRPr b="0" i="0" sz="1400" u="none" cap="none" strike="noStrike">
                <a:solidFill>
                  <a:srgbClr val="000000"/>
                </a:solidFill>
                <a:latin typeface="Arial"/>
                <a:ea typeface="Arial"/>
                <a:cs typeface="Arial"/>
                <a:sym typeface="Arial"/>
              </a:endParaRPr>
            </a:p>
          </p:txBody>
        </p:sp>
        <p:sp>
          <p:nvSpPr>
            <p:cNvPr id="929" name="Google Shape;929;p51"/>
            <p:cNvSpPr/>
            <p:nvPr/>
          </p:nvSpPr>
          <p:spPr>
            <a:xfrm>
              <a:off x="0" y="3214410"/>
              <a:ext cx="8856983" cy="623610"/>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51"/>
            <p:cNvSpPr txBox="1"/>
            <p:nvPr/>
          </p:nvSpPr>
          <p:spPr>
            <a:xfrm>
              <a:off x="30442" y="3244852"/>
              <a:ext cx="8796099"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Times New Roman"/>
                <a:buNone/>
              </a:pPr>
              <a:r>
                <a:rPr b="0" i="0" lang="it-IT" sz="2600" u="none" cap="none" strike="noStrike">
                  <a:solidFill>
                    <a:schemeClr val="lt1"/>
                  </a:solidFill>
                  <a:latin typeface="Times New Roman"/>
                  <a:ea typeface="Times New Roman"/>
                  <a:cs typeface="Times New Roman"/>
                  <a:sym typeface="Times New Roman"/>
                </a:rPr>
                <a:t>2017 – 2020 Customization</a:t>
              </a:r>
              <a:endParaRPr b="0" i="0" sz="2600" u="none" cap="none" strike="noStrike">
                <a:solidFill>
                  <a:schemeClr val="lt1"/>
                </a:solidFill>
                <a:latin typeface="Times New Roman"/>
                <a:ea typeface="Times New Roman"/>
                <a:cs typeface="Times New Roman"/>
                <a:sym typeface="Times New Roman"/>
              </a:endParaRPr>
            </a:p>
          </p:txBody>
        </p:sp>
        <p:sp>
          <p:nvSpPr>
            <p:cNvPr id="931" name="Google Shape;931;p51"/>
            <p:cNvSpPr/>
            <p:nvPr/>
          </p:nvSpPr>
          <p:spPr>
            <a:xfrm>
              <a:off x="0" y="3838020"/>
              <a:ext cx="8856983" cy="4305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51"/>
            <p:cNvSpPr txBox="1"/>
            <p:nvPr/>
          </p:nvSpPr>
          <p:spPr>
            <a:xfrm>
              <a:off x="0" y="3838020"/>
              <a:ext cx="8856983" cy="430560"/>
            </a:xfrm>
            <a:prstGeom prst="rect">
              <a:avLst/>
            </a:prstGeom>
            <a:noFill/>
            <a:ln>
              <a:noFill/>
            </a:ln>
          </p:spPr>
          <p:txBody>
            <a:bodyPr anchorCtr="0" anchor="t" bIns="33000" lIns="281200" spcFirstLastPara="1" rIns="184900" wrap="square" tIns="33000">
              <a:noAutofit/>
            </a:bodyPr>
            <a:lstStyle/>
            <a:p>
              <a:pPr indent="-228600" lvl="1" marL="228600" marR="0" rtl="0" algn="l">
                <a:lnSpc>
                  <a:spcPct val="90000"/>
                </a:lnSpc>
                <a:spcBef>
                  <a:spcPts val="0"/>
                </a:spcBef>
                <a:spcAft>
                  <a:spcPts val="0"/>
                </a:spcAft>
                <a:buClr>
                  <a:schemeClr val="dk1"/>
                </a:buClr>
                <a:buSzPts val="2000"/>
                <a:buFont typeface="Times New Roman"/>
                <a:buChar char="•"/>
              </a:pPr>
              <a:r>
                <a:rPr b="0" i="0" lang="it-IT" sz="2000" u="none" cap="none" strike="noStrike">
                  <a:solidFill>
                    <a:schemeClr val="dk1"/>
                  </a:solidFill>
                  <a:latin typeface="Times New Roman"/>
                  <a:ea typeface="Times New Roman"/>
                  <a:cs typeface="Times New Roman"/>
                  <a:sym typeface="Times New Roman"/>
                </a:rPr>
                <a:t>Sicurezza </a:t>
              </a:r>
              <a:r>
                <a:rPr b="1" i="0" lang="it-IT" sz="2000" u="none" cap="none" strike="noStrike">
                  <a:solidFill>
                    <a:schemeClr val="dk1"/>
                  </a:solidFill>
                  <a:latin typeface="Times New Roman"/>
                  <a:ea typeface="Times New Roman"/>
                  <a:cs typeface="Times New Roman"/>
                  <a:sym typeface="Times New Roman"/>
                </a:rPr>
                <a:t>ritagliata su misura</a:t>
              </a:r>
              <a:endParaRPr b="0" i="0" sz="1400" u="none" cap="none" strike="noStrike">
                <a:solidFill>
                  <a:srgbClr val="000000"/>
                </a:solidFill>
                <a:latin typeface="Arial"/>
                <a:ea typeface="Arial"/>
                <a:cs typeface="Arial"/>
                <a:sym typeface="Arial"/>
              </a:endParaRPr>
            </a:p>
          </p:txBody>
        </p:sp>
      </p:grpSp>
      <p:sp>
        <p:nvSpPr>
          <p:cNvPr id="933" name="Google Shape;933;p51"/>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934" name="Google Shape;934;p51"/>
          <p:cNvSpPr txBox="1"/>
          <p:nvPr/>
        </p:nvSpPr>
        <p:spPr>
          <a:xfrm>
            <a:off x="910034" y="120874"/>
            <a:ext cx="7118350" cy="9318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Fasi Evolutive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grpSp>
        <p:nvGrpSpPr>
          <p:cNvPr id="940" name="Google Shape;940;p52"/>
          <p:cNvGrpSpPr/>
          <p:nvPr/>
        </p:nvGrpSpPr>
        <p:grpSpPr>
          <a:xfrm>
            <a:off x="179512" y="1020050"/>
            <a:ext cx="8856983" cy="4130685"/>
            <a:chOff x="0" y="39322"/>
            <a:chExt cx="8856983" cy="4130685"/>
          </a:xfrm>
        </p:grpSpPr>
        <p:sp>
          <p:nvSpPr>
            <p:cNvPr id="941" name="Google Shape;941;p52"/>
            <p:cNvSpPr/>
            <p:nvPr/>
          </p:nvSpPr>
          <p:spPr>
            <a:xfrm>
              <a:off x="0" y="39322"/>
              <a:ext cx="8856983" cy="551655"/>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52"/>
            <p:cNvSpPr txBox="1"/>
            <p:nvPr/>
          </p:nvSpPr>
          <p:spPr>
            <a:xfrm>
              <a:off x="26930" y="66252"/>
              <a:ext cx="880312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Times New Roman"/>
                <a:buNone/>
              </a:pPr>
              <a:r>
                <a:rPr b="0" i="0" lang="it-IT" sz="2300" u="none" cap="none" strike="noStrike">
                  <a:solidFill>
                    <a:schemeClr val="lt1"/>
                  </a:solidFill>
                  <a:latin typeface="Times New Roman"/>
                  <a:ea typeface="Times New Roman"/>
                  <a:cs typeface="Times New Roman"/>
                  <a:sym typeface="Times New Roman"/>
                </a:rPr>
                <a:t>Il Servizio Sistema Informativo</a:t>
              </a:r>
              <a:endParaRPr b="0" i="0" sz="2300" u="none" cap="none" strike="noStrike">
                <a:solidFill>
                  <a:schemeClr val="lt1"/>
                </a:solidFill>
                <a:latin typeface="Times New Roman"/>
                <a:ea typeface="Times New Roman"/>
                <a:cs typeface="Times New Roman"/>
                <a:sym typeface="Times New Roman"/>
              </a:endParaRPr>
            </a:p>
          </p:txBody>
        </p:sp>
        <p:sp>
          <p:nvSpPr>
            <p:cNvPr id="943" name="Google Shape;943;p52"/>
            <p:cNvSpPr/>
            <p:nvPr/>
          </p:nvSpPr>
          <p:spPr>
            <a:xfrm>
              <a:off x="0" y="590977"/>
              <a:ext cx="8856983" cy="92839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52"/>
            <p:cNvSpPr txBox="1"/>
            <p:nvPr/>
          </p:nvSpPr>
          <p:spPr>
            <a:xfrm>
              <a:off x="0" y="590977"/>
              <a:ext cx="8856983" cy="928395"/>
            </a:xfrm>
            <a:prstGeom prst="rect">
              <a:avLst/>
            </a:prstGeom>
            <a:noFill/>
            <a:ln>
              <a:noFill/>
            </a:ln>
          </p:spPr>
          <p:txBody>
            <a:bodyPr anchorCtr="0" anchor="t" bIns="29200" lIns="281200" spcFirstLastPara="1" rIns="163575" wrap="square" tIns="29200">
              <a:noAutofit/>
            </a:bodyPr>
            <a:lstStyle/>
            <a:p>
              <a:pPr indent="-171450" lvl="1" marL="171450" marR="0" rtl="0" algn="l">
                <a:lnSpc>
                  <a:spcPct val="90000"/>
                </a:lnSpc>
                <a:spcBef>
                  <a:spcPts val="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Il Responsabile del Servizio</a:t>
              </a:r>
              <a:endParaRPr b="0" i="0" sz="1800" u="none" cap="none" strike="noStrike">
                <a:solidFill>
                  <a:schemeClr val="dk1"/>
                </a:solidFill>
                <a:latin typeface="Times New Roman"/>
                <a:ea typeface="Times New Roman"/>
                <a:cs typeface="Times New Roman"/>
                <a:sym typeface="Times New Roman"/>
              </a:endParaRPr>
            </a:p>
            <a:p>
              <a:pPr indent="-171450" lvl="1" marL="171450" marR="0" rtl="0" algn="l">
                <a:lnSpc>
                  <a:spcPct val="90000"/>
                </a:lnSpc>
                <a:spcBef>
                  <a:spcPts val="36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1 Istruttore Direttivo Tecnico Informatico </a:t>
              </a:r>
              <a:endParaRPr b="0" i="0" sz="1800" u="none" cap="none" strike="noStrike">
                <a:solidFill>
                  <a:schemeClr val="dk1"/>
                </a:solidFill>
                <a:latin typeface="Times New Roman"/>
                <a:ea typeface="Times New Roman"/>
                <a:cs typeface="Times New Roman"/>
                <a:sym typeface="Times New Roman"/>
              </a:endParaRPr>
            </a:p>
            <a:p>
              <a:pPr indent="-171450" lvl="1" marL="171450" marR="0" rtl="0" algn="l">
                <a:lnSpc>
                  <a:spcPct val="90000"/>
                </a:lnSpc>
                <a:spcBef>
                  <a:spcPts val="36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1 Istruttore Tecnico Informatico</a:t>
              </a:r>
              <a:endParaRPr b="0" i="0" sz="1800" u="none" cap="none" strike="noStrike">
                <a:solidFill>
                  <a:schemeClr val="dk1"/>
                </a:solidFill>
                <a:latin typeface="Times New Roman"/>
                <a:ea typeface="Times New Roman"/>
                <a:cs typeface="Times New Roman"/>
                <a:sym typeface="Times New Roman"/>
              </a:endParaRPr>
            </a:p>
          </p:txBody>
        </p:sp>
        <p:sp>
          <p:nvSpPr>
            <p:cNvPr id="945" name="Google Shape;945;p52"/>
            <p:cNvSpPr/>
            <p:nvPr/>
          </p:nvSpPr>
          <p:spPr>
            <a:xfrm>
              <a:off x="0" y="1519373"/>
              <a:ext cx="8856983" cy="551655"/>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52"/>
            <p:cNvSpPr txBox="1"/>
            <p:nvPr/>
          </p:nvSpPr>
          <p:spPr>
            <a:xfrm>
              <a:off x="26930" y="1546303"/>
              <a:ext cx="880312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Times New Roman"/>
                <a:buNone/>
              </a:pPr>
              <a:r>
                <a:rPr b="0" i="0" lang="it-IT" sz="2300" u="none" cap="none" strike="noStrike">
                  <a:solidFill>
                    <a:schemeClr val="lt1"/>
                  </a:solidFill>
                  <a:latin typeface="Times New Roman"/>
                  <a:ea typeface="Times New Roman"/>
                  <a:cs typeface="Times New Roman"/>
                  <a:sym typeface="Times New Roman"/>
                </a:rPr>
                <a:t>Il Comitato per la Sicurezza Informatica</a:t>
              </a:r>
              <a:endParaRPr b="0" i="0" sz="2300" u="none" cap="none" strike="noStrike">
                <a:solidFill>
                  <a:schemeClr val="lt1"/>
                </a:solidFill>
                <a:latin typeface="Times New Roman"/>
                <a:ea typeface="Times New Roman"/>
                <a:cs typeface="Times New Roman"/>
                <a:sym typeface="Times New Roman"/>
              </a:endParaRPr>
            </a:p>
          </p:txBody>
        </p:sp>
        <p:sp>
          <p:nvSpPr>
            <p:cNvPr id="947" name="Google Shape;947;p52"/>
            <p:cNvSpPr/>
            <p:nvPr/>
          </p:nvSpPr>
          <p:spPr>
            <a:xfrm>
              <a:off x="0" y="2071028"/>
              <a:ext cx="8856983" cy="92839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52"/>
            <p:cNvSpPr txBox="1"/>
            <p:nvPr/>
          </p:nvSpPr>
          <p:spPr>
            <a:xfrm>
              <a:off x="0" y="2071028"/>
              <a:ext cx="8856983" cy="928395"/>
            </a:xfrm>
            <a:prstGeom prst="rect">
              <a:avLst/>
            </a:prstGeom>
            <a:noFill/>
            <a:ln>
              <a:noFill/>
            </a:ln>
          </p:spPr>
          <p:txBody>
            <a:bodyPr anchorCtr="0" anchor="t" bIns="29200" lIns="281200" spcFirstLastPara="1" rIns="163575" wrap="square" tIns="29200">
              <a:noAutofit/>
            </a:bodyPr>
            <a:lstStyle/>
            <a:p>
              <a:pPr indent="-171450" lvl="1" marL="171450" marR="0" rtl="0" algn="l">
                <a:lnSpc>
                  <a:spcPct val="90000"/>
                </a:lnSpc>
                <a:spcBef>
                  <a:spcPts val="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Il Direttore e i Dirigenti dell’Agenzia</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36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Il Responsabile della Sicurezza Informatica</a:t>
              </a:r>
              <a:endParaRPr b="0" i="0" sz="1800" u="none" cap="none" strike="noStrike">
                <a:solidFill>
                  <a:schemeClr val="dk1"/>
                </a:solidFill>
                <a:latin typeface="Times New Roman"/>
                <a:ea typeface="Times New Roman"/>
                <a:cs typeface="Times New Roman"/>
                <a:sym typeface="Times New Roman"/>
              </a:endParaRPr>
            </a:p>
            <a:p>
              <a:pPr indent="-171450" lvl="1" marL="171450" marR="0" rtl="0" algn="l">
                <a:lnSpc>
                  <a:spcPct val="90000"/>
                </a:lnSpc>
                <a:spcBef>
                  <a:spcPts val="36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L’IT Auditor </a:t>
              </a:r>
              <a:endParaRPr b="0" i="0" sz="1400" u="none" cap="none" strike="noStrike">
                <a:solidFill>
                  <a:srgbClr val="000000"/>
                </a:solidFill>
                <a:latin typeface="Arial"/>
                <a:ea typeface="Arial"/>
                <a:cs typeface="Arial"/>
                <a:sym typeface="Arial"/>
              </a:endParaRPr>
            </a:p>
          </p:txBody>
        </p:sp>
        <p:sp>
          <p:nvSpPr>
            <p:cNvPr id="949" name="Google Shape;949;p52"/>
            <p:cNvSpPr/>
            <p:nvPr/>
          </p:nvSpPr>
          <p:spPr>
            <a:xfrm>
              <a:off x="0" y="2999423"/>
              <a:ext cx="8856983" cy="551655"/>
            </a:xfrm>
            <a:prstGeom prst="roundRect">
              <a:avLst>
                <a:gd fmla="val 16667" name="adj"/>
              </a:avLst>
            </a:prstGeom>
            <a:solidFill>
              <a:schemeClr val="lt1"/>
            </a:solidFill>
            <a:ln cap="flat" cmpd="sng" w="25400">
              <a:solidFill>
                <a:srgbClr val="1C41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52"/>
            <p:cNvSpPr txBox="1"/>
            <p:nvPr/>
          </p:nvSpPr>
          <p:spPr>
            <a:xfrm>
              <a:off x="26930" y="3026353"/>
              <a:ext cx="8803123" cy="497795"/>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Times New Roman"/>
                <a:buNone/>
              </a:pPr>
              <a:r>
                <a:rPr b="0" i="0" lang="it-IT" sz="2300" u="none" cap="none" strike="noStrike">
                  <a:solidFill>
                    <a:schemeClr val="lt1"/>
                  </a:solidFill>
                  <a:latin typeface="Times New Roman"/>
                  <a:ea typeface="Times New Roman"/>
                  <a:cs typeface="Times New Roman"/>
                  <a:sym typeface="Times New Roman"/>
                </a:rPr>
                <a:t>Piattaforma di Sicurezza</a:t>
              </a:r>
              <a:endParaRPr b="0" i="0" sz="1400" u="none" cap="none" strike="noStrike">
                <a:solidFill>
                  <a:srgbClr val="000000"/>
                </a:solidFill>
                <a:latin typeface="Arial"/>
                <a:ea typeface="Arial"/>
                <a:cs typeface="Arial"/>
                <a:sym typeface="Arial"/>
              </a:endParaRPr>
            </a:p>
          </p:txBody>
        </p:sp>
        <p:sp>
          <p:nvSpPr>
            <p:cNvPr id="951" name="Google Shape;951;p52"/>
            <p:cNvSpPr/>
            <p:nvPr/>
          </p:nvSpPr>
          <p:spPr>
            <a:xfrm>
              <a:off x="0" y="3551078"/>
              <a:ext cx="8856983" cy="61892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52"/>
            <p:cNvSpPr txBox="1"/>
            <p:nvPr/>
          </p:nvSpPr>
          <p:spPr>
            <a:xfrm>
              <a:off x="0" y="3551078"/>
              <a:ext cx="8856983" cy="618929"/>
            </a:xfrm>
            <a:prstGeom prst="rect">
              <a:avLst/>
            </a:prstGeom>
            <a:noFill/>
            <a:ln>
              <a:noFill/>
            </a:ln>
          </p:spPr>
          <p:txBody>
            <a:bodyPr anchorCtr="0" anchor="t" bIns="29200" lIns="281200" spcFirstLastPara="1" rIns="163575" wrap="square" tIns="29200">
              <a:noAutofit/>
            </a:bodyPr>
            <a:lstStyle/>
            <a:p>
              <a:pPr indent="-171450" lvl="1" marL="171450" marR="0" rtl="0" algn="l">
                <a:lnSpc>
                  <a:spcPct val="90000"/>
                </a:lnSpc>
                <a:spcBef>
                  <a:spcPts val="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Il Responsabile del Servizio Sistema Informativo</a:t>
              </a:r>
              <a:endParaRPr b="0" i="0" sz="1800" u="none" cap="none" strike="noStrike">
                <a:solidFill>
                  <a:schemeClr val="dk1"/>
                </a:solidFill>
                <a:latin typeface="Times New Roman"/>
                <a:ea typeface="Times New Roman"/>
                <a:cs typeface="Times New Roman"/>
                <a:sym typeface="Times New Roman"/>
              </a:endParaRPr>
            </a:p>
            <a:p>
              <a:pPr indent="-171450" lvl="1" marL="171450" marR="0" rtl="0" algn="l">
                <a:lnSpc>
                  <a:spcPct val="90000"/>
                </a:lnSpc>
                <a:spcBef>
                  <a:spcPts val="360"/>
                </a:spcBef>
                <a:spcAft>
                  <a:spcPts val="0"/>
                </a:spcAft>
                <a:buClr>
                  <a:schemeClr val="dk1"/>
                </a:buClr>
                <a:buSzPts val="1800"/>
                <a:buFont typeface="Times New Roman"/>
                <a:buChar char="•"/>
              </a:pPr>
              <a:r>
                <a:rPr b="0" i="0" lang="it-IT" sz="1800" u="none" cap="none" strike="noStrike">
                  <a:solidFill>
                    <a:schemeClr val="dk1"/>
                  </a:solidFill>
                  <a:latin typeface="Times New Roman"/>
                  <a:ea typeface="Times New Roman"/>
                  <a:cs typeface="Times New Roman"/>
                  <a:sym typeface="Times New Roman"/>
                </a:rPr>
                <a:t>Il Dirigente del Servizio Affari Amministrativi e Contabili</a:t>
              </a:r>
              <a:endParaRPr b="0" i="0" sz="1400" u="none" cap="none" strike="noStrike">
                <a:solidFill>
                  <a:srgbClr val="000000"/>
                </a:solidFill>
                <a:latin typeface="Arial"/>
                <a:ea typeface="Arial"/>
                <a:cs typeface="Arial"/>
                <a:sym typeface="Arial"/>
              </a:endParaRPr>
            </a:p>
          </p:txBody>
        </p:sp>
      </p:grpSp>
      <p:sp>
        <p:nvSpPr>
          <p:cNvPr id="953" name="Google Shape;953;p52"/>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954" name="Google Shape;954;p52"/>
          <p:cNvSpPr txBox="1"/>
          <p:nvPr>
            <p:ph idx="1" type="body"/>
          </p:nvPr>
        </p:nvSpPr>
        <p:spPr>
          <a:xfrm>
            <a:off x="467544" y="236260"/>
            <a:ext cx="8424936" cy="600452"/>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800"/>
              <a:buFont typeface="Arial"/>
              <a:buNone/>
            </a:pPr>
            <a:r>
              <a:rPr b="0" i="0" lang="it-IT" sz="2800" u="none" cap="none" strike="noStrike">
                <a:solidFill>
                  <a:schemeClr val="dk1"/>
                </a:solidFill>
                <a:latin typeface="Calibri"/>
                <a:ea typeface="Calibri"/>
                <a:cs typeface="Calibri"/>
                <a:sym typeface="Calibri"/>
              </a:rPr>
              <a:t>La Sicurezza delle Informazioni: Strutture di Riferimento </a:t>
            </a:r>
            <a:endParaRPr/>
          </a:p>
          <a:p>
            <a:pPr indent="0" lvl="0" marL="0" marR="0" rtl="0" algn="l">
              <a:lnSpc>
                <a:spcPct val="100000"/>
              </a:lnSpc>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grpSp>
        <p:nvGrpSpPr>
          <p:cNvPr id="960" name="Google Shape;960;p53"/>
          <p:cNvGrpSpPr/>
          <p:nvPr/>
        </p:nvGrpSpPr>
        <p:grpSpPr>
          <a:xfrm>
            <a:off x="457200" y="691466"/>
            <a:ext cx="7329509" cy="4573351"/>
            <a:chOff x="0" y="70778"/>
            <a:chExt cx="7329509" cy="4573351"/>
          </a:xfrm>
        </p:grpSpPr>
        <p:sp>
          <p:nvSpPr>
            <p:cNvPr id="961" name="Google Shape;961;p53"/>
            <p:cNvSpPr/>
            <p:nvPr/>
          </p:nvSpPr>
          <p:spPr>
            <a:xfrm>
              <a:off x="0" y="218378"/>
              <a:ext cx="7329509" cy="504000"/>
            </a:xfrm>
            <a:prstGeom prst="rect">
              <a:avLst/>
            </a:prstGeom>
            <a:solidFill>
              <a:schemeClr val="lt1">
                <a:alpha val="89411"/>
              </a:schemeClr>
            </a:solid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53"/>
            <p:cNvSpPr txBox="1"/>
            <p:nvPr/>
          </p:nvSpPr>
          <p:spPr>
            <a:xfrm>
              <a:off x="0" y="218378"/>
              <a:ext cx="7329509" cy="504000"/>
            </a:xfrm>
            <a:prstGeom prst="rect">
              <a:avLst/>
            </a:prstGeom>
            <a:noFill/>
            <a:ln>
              <a:noFill/>
            </a:ln>
          </p:spPr>
          <p:txBody>
            <a:bodyPr anchorCtr="0" anchor="t" bIns="99550" lIns="568850" spcFirstLastPara="1" rIns="568850" wrap="square" tIns="208275">
              <a:noAutofit/>
            </a:bodyPr>
            <a:lstStyle/>
            <a:p>
              <a:pPr indent="-114300" lvl="1" marL="114300" marR="0" rtl="0" algn="l">
                <a:lnSpc>
                  <a:spcPct val="90000"/>
                </a:lnSpc>
                <a:spcBef>
                  <a:spcPts val="0"/>
                </a:spcBef>
                <a:spcAft>
                  <a:spcPts val="0"/>
                </a:spcAft>
                <a:buClr>
                  <a:schemeClr val="dk1"/>
                </a:buClr>
                <a:buSzPts val="1400"/>
                <a:buFont typeface="Times New Roman"/>
                <a:buChar char="•"/>
              </a:pPr>
              <a:r>
                <a:rPr b="0" i="0" lang="it-IT" sz="1400" u="none" cap="none" strike="noStrike">
                  <a:solidFill>
                    <a:schemeClr val="dk1"/>
                  </a:solidFill>
                  <a:latin typeface="Times New Roman"/>
                  <a:ea typeface="Times New Roman"/>
                  <a:cs typeface="Times New Roman"/>
                  <a:sym typeface="Times New Roman"/>
                </a:rPr>
                <a:t>Attua, gestisce e aggiorna i </a:t>
              </a:r>
              <a:r>
                <a:rPr b="1" i="0" lang="it-IT" sz="1400" u="none" cap="none" strike="noStrike">
                  <a:solidFill>
                    <a:srgbClr val="76923C"/>
                  </a:solidFill>
                  <a:latin typeface="Times New Roman"/>
                  <a:ea typeface="Times New Roman"/>
                  <a:cs typeface="Times New Roman"/>
                  <a:sym typeface="Times New Roman"/>
                </a:rPr>
                <a:t>sistemi informatici </a:t>
              </a:r>
              <a:r>
                <a:rPr b="0" i="0" lang="it-IT" sz="1400" u="none" cap="none" strike="noStrike">
                  <a:solidFill>
                    <a:schemeClr val="dk1"/>
                  </a:solidFill>
                  <a:latin typeface="Times New Roman"/>
                  <a:ea typeface="Times New Roman"/>
                  <a:cs typeface="Times New Roman"/>
                  <a:sym typeface="Times New Roman"/>
                </a:rPr>
                <a:t>dell’Agenzia </a:t>
              </a:r>
              <a:endParaRPr b="0" i="0" sz="1400" u="none" cap="none" strike="noStrike">
                <a:solidFill>
                  <a:schemeClr val="dk1"/>
                </a:solidFill>
                <a:latin typeface="Times New Roman"/>
                <a:ea typeface="Times New Roman"/>
                <a:cs typeface="Times New Roman"/>
                <a:sym typeface="Times New Roman"/>
              </a:endParaRPr>
            </a:p>
          </p:txBody>
        </p:sp>
        <p:sp>
          <p:nvSpPr>
            <p:cNvPr id="963" name="Google Shape;963;p53"/>
            <p:cNvSpPr/>
            <p:nvPr/>
          </p:nvSpPr>
          <p:spPr>
            <a:xfrm>
              <a:off x="366475" y="70778"/>
              <a:ext cx="5130657" cy="295200"/>
            </a:xfrm>
            <a:prstGeom prst="roundRect">
              <a:avLst>
                <a:gd fmla="val 16667"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53"/>
            <p:cNvSpPr txBox="1"/>
            <p:nvPr/>
          </p:nvSpPr>
          <p:spPr>
            <a:xfrm>
              <a:off x="380885" y="85188"/>
              <a:ext cx="5101837" cy="266380"/>
            </a:xfrm>
            <a:prstGeom prst="rect">
              <a:avLst/>
            </a:prstGeom>
            <a:noFill/>
            <a:ln>
              <a:noFill/>
            </a:ln>
          </p:spPr>
          <p:txBody>
            <a:bodyPr anchorCtr="0" anchor="ctr" bIns="0" lIns="193925" spcFirstLastPara="1" rIns="193925" wrap="square" tIns="0">
              <a:noAutofit/>
            </a:bodyPr>
            <a:lstStyle/>
            <a:p>
              <a:pPr indent="0" lvl="0" marL="0" marR="0" rtl="0" algn="l">
                <a:lnSpc>
                  <a:spcPct val="90000"/>
                </a:lnSpc>
                <a:spcBef>
                  <a:spcPts val="0"/>
                </a:spcBef>
                <a:spcAft>
                  <a:spcPts val="0"/>
                </a:spcAft>
                <a:buClr>
                  <a:schemeClr val="lt1"/>
                </a:buClr>
                <a:buSzPts val="1400"/>
                <a:buFont typeface="Times New Roman"/>
                <a:buNone/>
              </a:pPr>
              <a:r>
                <a:rPr b="0" i="0" lang="it-IT" sz="1400" u="none" cap="none" strike="noStrike">
                  <a:solidFill>
                    <a:schemeClr val="lt1"/>
                  </a:solidFill>
                  <a:latin typeface="Times New Roman"/>
                  <a:ea typeface="Times New Roman"/>
                  <a:cs typeface="Times New Roman"/>
                  <a:sym typeface="Times New Roman"/>
                </a:rPr>
                <a:t>Sistemi Informatici dell’Agenzia </a:t>
              </a:r>
              <a:endParaRPr b="0" i="0" sz="1400" u="none" cap="none" strike="noStrike">
                <a:solidFill>
                  <a:srgbClr val="000000"/>
                </a:solidFill>
                <a:latin typeface="Arial"/>
                <a:ea typeface="Arial"/>
                <a:cs typeface="Arial"/>
                <a:sym typeface="Arial"/>
              </a:endParaRPr>
            </a:p>
          </p:txBody>
        </p:sp>
        <p:sp>
          <p:nvSpPr>
            <p:cNvPr id="965" name="Google Shape;965;p53"/>
            <p:cNvSpPr/>
            <p:nvPr/>
          </p:nvSpPr>
          <p:spPr>
            <a:xfrm>
              <a:off x="0" y="923978"/>
              <a:ext cx="7329509" cy="425250"/>
            </a:xfrm>
            <a:prstGeom prst="rect">
              <a:avLst/>
            </a:prstGeom>
            <a:solidFill>
              <a:schemeClr val="lt1">
                <a:alpha val="89411"/>
              </a:schemeClr>
            </a:solidFill>
            <a:ln cap="flat" cmpd="sng" w="25400">
              <a:solidFill>
                <a:srgbClr val="5EB65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53"/>
            <p:cNvSpPr txBox="1"/>
            <p:nvPr/>
          </p:nvSpPr>
          <p:spPr>
            <a:xfrm>
              <a:off x="0" y="923978"/>
              <a:ext cx="7329509" cy="425250"/>
            </a:xfrm>
            <a:prstGeom prst="rect">
              <a:avLst/>
            </a:prstGeom>
            <a:noFill/>
            <a:ln>
              <a:noFill/>
            </a:ln>
          </p:spPr>
          <p:txBody>
            <a:bodyPr anchorCtr="0" anchor="t" bIns="71100" lIns="568850" spcFirstLastPara="1" rIns="568850" wrap="square" tIns="208275">
              <a:noAutofit/>
            </a:bodyPr>
            <a:lstStyle/>
            <a:p>
              <a:pPr indent="-57150" lvl="1" marL="57150" marR="0" rtl="0" algn="l">
                <a:lnSpc>
                  <a:spcPct val="90000"/>
                </a:lnSpc>
                <a:spcBef>
                  <a:spcPts val="0"/>
                </a:spcBef>
                <a:spcAft>
                  <a:spcPts val="0"/>
                </a:spcAft>
                <a:buClr>
                  <a:schemeClr val="dk1"/>
                </a:buClr>
                <a:buSzPts val="1000"/>
                <a:buFont typeface="Times New Roman"/>
                <a:buChar char="•"/>
              </a:pPr>
              <a:r>
                <a:rPr b="0" i="0" lang="it-IT" sz="1000" u="none" cap="none" strike="noStrike">
                  <a:solidFill>
                    <a:schemeClr val="dk1"/>
                  </a:solidFill>
                  <a:latin typeface="Times New Roman"/>
                  <a:ea typeface="Times New Roman"/>
                  <a:cs typeface="Times New Roman"/>
                  <a:sym typeface="Times New Roman"/>
                </a:rPr>
                <a:t>Predispone ed attua piani finalizzati a garantire la sicurezza </a:t>
              </a:r>
              <a:r>
                <a:rPr b="1" i="0" lang="it-IT" sz="1000" u="none" cap="none" strike="noStrike">
                  <a:solidFill>
                    <a:srgbClr val="00B050"/>
                  </a:solidFill>
                  <a:latin typeface="Times New Roman"/>
                  <a:ea typeface="Times New Roman"/>
                  <a:cs typeface="Times New Roman"/>
                  <a:sym typeface="Times New Roman"/>
                </a:rPr>
                <a:t>logica</a:t>
              </a:r>
              <a:r>
                <a:rPr b="0" i="0" lang="it-IT" sz="1000" u="none" cap="none" strike="noStrike">
                  <a:solidFill>
                    <a:schemeClr val="dk1"/>
                  </a:solidFill>
                  <a:latin typeface="Times New Roman"/>
                  <a:ea typeface="Times New Roman"/>
                  <a:cs typeface="Times New Roman"/>
                  <a:sym typeface="Times New Roman"/>
                </a:rPr>
                <a:t> e </a:t>
              </a:r>
              <a:r>
                <a:rPr b="1" i="0" lang="it-IT" sz="1000" u="none" cap="none" strike="noStrike">
                  <a:solidFill>
                    <a:srgbClr val="00B050"/>
                  </a:solidFill>
                  <a:latin typeface="Times New Roman"/>
                  <a:ea typeface="Times New Roman"/>
                  <a:cs typeface="Times New Roman"/>
                  <a:sym typeface="Times New Roman"/>
                </a:rPr>
                <a:t>fisica</a:t>
              </a:r>
              <a:r>
                <a:rPr b="0" i="0" lang="it-IT" sz="1000" u="none" cap="none" strike="noStrike">
                  <a:solidFill>
                    <a:schemeClr val="dk1"/>
                  </a:solidFill>
                  <a:latin typeface="Times New Roman"/>
                  <a:ea typeface="Times New Roman"/>
                  <a:cs typeface="Times New Roman"/>
                  <a:sym typeface="Times New Roman"/>
                </a:rPr>
                <a:t> dei dati contenuti negli archivi informatici</a:t>
              </a:r>
              <a:endParaRPr b="0" i="0" sz="1000" u="none" cap="none" strike="noStrike">
                <a:solidFill>
                  <a:schemeClr val="dk1"/>
                </a:solidFill>
                <a:latin typeface="Times New Roman"/>
                <a:ea typeface="Times New Roman"/>
                <a:cs typeface="Times New Roman"/>
                <a:sym typeface="Times New Roman"/>
              </a:endParaRPr>
            </a:p>
          </p:txBody>
        </p:sp>
        <p:sp>
          <p:nvSpPr>
            <p:cNvPr id="967" name="Google Shape;967;p53"/>
            <p:cNvSpPr/>
            <p:nvPr/>
          </p:nvSpPr>
          <p:spPr>
            <a:xfrm>
              <a:off x="366475" y="776378"/>
              <a:ext cx="5130657" cy="295200"/>
            </a:xfrm>
            <a:prstGeom prst="roundRect">
              <a:avLst>
                <a:gd fmla="val 16667" name="adj"/>
              </a:avLst>
            </a:prstGeom>
            <a:solidFill>
              <a:srgbClr val="5EB65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53"/>
            <p:cNvSpPr txBox="1"/>
            <p:nvPr/>
          </p:nvSpPr>
          <p:spPr>
            <a:xfrm>
              <a:off x="380885" y="790788"/>
              <a:ext cx="5101837" cy="266380"/>
            </a:xfrm>
            <a:prstGeom prst="rect">
              <a:avLst/>
            </a:prstGeom>
            <a:noFill/>
            <a:ln>
              <a:noFill/>
            </a:ln>
          </p:spPr>
          <p:txBody>
            <a:bodyPr anchorCtr="0" anchor="ctr" bIns="0" lIns="193925" spcFirstLastPara="1" rIns="193925" wrap="square" tIns="0">
              <a:noAutofit/>
            </a:bodyPr>
            <a:lstStyle/>
            <a:p>
              <a:pPr indent="0" lvl="0" marL="0" marR="0" rtl="0" algn="l">
                <a:lnSpc>
                  <a:spcPct val="90000"/>
                </a:lnSpc>
                <a:spcBef>
                  <a:spcPts val="0"/>
                </a:spcBef>
                <a:spcAft>
                  <a:spcPts val="0"/>
                </a:spcAft>
                <a:buClr>
                  <a:schemeClr val="lt1"/>
                </a:buClr>
                <a:buSzPts val="1000"/>
                <a:buFont typeface="Times New Roman"/>
                <a:buNone/>
              </a:pPr>
              <a:r>
                <a:rPr b="0" i="0" lang="it-IT" sz="1000" u="none" cap="none" strike="noStrike">
                  <a:solidFill>
                    <a:schemeClr val="lt1"/>
                  </a:solidFill>
                  <a:latin typeface="Times New Roman"/>
                  <a:ea typeface="Times New Roman"/>
                  <a:cs typeface="Times New Roman"/>
                  <a:sym typeface="Times New Roman"/>
                </a:rPr>
                <a:t>Archivi i Informatici</a:t>
              </a:r>
              <a:endParaRPr b="0" i="0" sz="1400" u="none" cap="none" strike="noStrike">
                <a:solidFill>
                  <a:srgbClr val="000000"/>
                </a:solidFill>
                <a:latin typeface="Arial"/>
                <a:ea typeface="Arial"/>
                <a:cs typeface="Arial"/>
                <a:sym typeface="Arial"/>
              </a:endParaRPr>
            </a:p>
          </p:txBody>
        </p:sp>
        <p:sp>
          <p:nvSpPr>
            <p:cNvPr id="969" name="Google Shape;969;p53"/>
            <p:cNvSpPr/>
            <p:nvPr/>
          </p:nvSpPr>
          <p:spPr>
            <a:xfrm>
              <a:off x="0" y="1550828"/>
              <a:ext cx="7329509" cy="567000"/>
            </a:xfrm>
            <a:prstGeom prst="rect">
              <a:avLst/>
            </a:prstGeom>
            <a:solidFill>
              <a:schemeClr val="lt1">
                <a:alpha val="89411"/>
              </a:schemeClr>
            </a:solidFill>
            <a:ln cap="flat" cmpd="sng" w="25400">
              <a:solidFill>
                <a:srgbClr val="5CB1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53"/>
            <p:cNvSpPr txBox="1"/>
            <p:nvPr/>
          </p:nvSpPr>
          <p:spPr>
            <a:xfrm>
              <a:off x="0" y="1550828"/>
              <a:ext cx="7329509" cy="567000"/>
            </a:xfrm>
            <a:prstGeom prst="rect">
              <a:avLst/>
            </a:prstGeom>
            <a:noFill/>
            <a:ln>
              <a:noFill/>
            </a:ln>
          </p:spPr>
          <p:txBody>
            <a:bodyPr anchorCtr="0" anchor="t" bIns="71100" lIns="568850" spcFirstLastPara="1" rIns="568850" wrap="square" tIns="208275">
              <a:noAutofit/>
            </a:bodyPr>
            <a:lstStyle/>
            <a:p>
              <a:pPr indent="-57150" lvl="1" marL="57150" marR="0" rtl="0" algn="l">
                <a:lnSpc>
                  <a:spcPct val="90000"/>
                </a:lnSpc>
                <a:spcBef>
                  <a:spcPts val="0"/>
                </a:spcBef>
                <a:spcAft>
                  <a:spcPts val="0"/>
                </a:spcAft>
                <a:buClr>
                  <a:schemeClr val="dk1"/>
                </a:buClr>
                <a:buSzPts val="1000"/>
                <a:buFont typeface="Times New Roman"/>
                <a:buChar char="•"/>
              </a:pPr>
              <a:r>
                <a:rPr b="0" i="0" lang="it-IT" sz="1000" u="none" cap="none" strike="noStrike">
                  <a:solidFill>
                    <a:schemeClr val="dk1"/>
                  </a:solidFill>
                  <a:latin typeface="Times New Roman"/>
                  <a:ea typeface="Times New Roman"/>
                  <a:cs typeface="Times New Roman"/>
                  <a:sym typeface="Times New Roman"/>
                </a:rPr>
                <a:t>Pianifica procedure di salvataggio dei dati e predispone piani atti a garantire la continuità operativa (“</a:t>
              </a:r>
              <a:r>
                <a:rPr b="1" i="0" lang="it-IT" sz="1000" u="none" cap="none" strike="noStrike">
                  <a:solidFill>
                    <a:srgbClr val="4F6128"/>
                  </a:solidFill>
                  <a:latin typeface="Times New Roman"/>
                  <a:ea typeface="Times New Roman"/>
                  <a:cs typeface="Times New Roman"/>
                  <a:sym typeface="Times New Roman"/>
                </a:rPr>
                <a:t>Business Continuity Plan</a:t>
              </a:r>
              <a:r>
                <a:rPr b="0" i="0" lang="it-IT" sz="1000" u="none" cap="none" strike="noStrike">
                  <a:solidFill>
                    <a:schemeClr val="dk1"/>
                  </a:solidFill>
                  <a:latin typeface="Times New Roman"/>
                  <a:ea typeface="Times New Roman"/>
                  <a:cs typeface="Times New Roman"/>
                  <a:sym typeface="Times New Roman"/>
                </a:rPr>
                <a:t>”) ed un tempestivo ripristino in caso di danni ("</a:t>
              </a:r>
              <a:r>
                <a:rPr b="1" i="0" lang="it-IT" sz="1000" u="none" cap="none" strike="noStrike">
                  <a:solidFill>
                    <a:srgbClr val="4F6128"/>
                  </a:solidFill>
                  <a:latin typeface="Times New Roman"/>
                  <a:ea typeface="Times New Roman"/>
                  <a:cs typeface="Times New Roman"/>
                  <a:sym typeface="Times New Roman"/>
                </a:rPr>
                <a:t>Disaster Recovery</a:t>
              </a:r>
              <a:r>
                <a:rPr b="0" i="0" lang="it-IT" sz="1000" u="none" cap="none" strike="noStrike">
                  <a:solidFill>
                    <a:schemeClr val="dk1"/>
                  </a:solidFill>
                  <a:latin typeface="Times New Roman"/>
                  <a:ea typeface="Times New Roman"/>
                  <a:cs typeface="Times New Roman"/>
                  <a:sym typeface="Times New Roman"/>
                </a:rPr>
                <a:t>")</a:t>
              </a:r>
              <a:endParaRPr b="0" i="0" sz="1000" u="none" cap="none" strike="noStrike">
                <a:solidFill>
                  <a:schemeClr val="dk1"/>
                </a:solidFill>
                <a:latin typeface="Times New Roman"/>
                <a:ea typeface="Times New Roman"/>
                <a:cs typeface="Times New Roman"/>
                <a:sym typeface="Times New Roman"/>
              </a:endParaRPr>
            </a:p>
          </p:txBody>
        </p:sp>
        <p:sp>
          <p:nvSpPr>
            <p:cNvPr id="971" name="Google Shape;971;p53"/>
            <p:cNvSpPr/>
            <p:nvPr/>
          </p:nvSpPr>
          <p:spPr>
            <a:xfrm>
              <a:off x="366475" y="1403228"/>
              <a:ext cx="5130657" cy="295200"/>
            </a:xfrm>
            <a:prstGeom prst="roundRect">
              <a:avLst>
                <a:gd fmla="val 16667" name="adj"/>
              </a:avLst>
            </a:prstGeom>
            <a:solidFill>
              <a:srgbClr val="5CB18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53"/>
            <p:cNvSpPr txBox="1"/>
            <p:nvPr/>
          </p:nvSpPr>
          <p:spPr>
            <a:xfrm>
              <a:off x="380885" y="1417638"/>
              <a:ext cx="5101837" cy="266380"/>
            </a:xfrm>
            <a:prstGeom prst="rect">
              <a:avLst/>
            </a:prstGeom>
            <a:noFill/>
            <a:ln>
              <a:noFill/>
            </a:ln>
          </p:spPr>
          <p:txBody>
            <a:bodyPr anchorCtr="0" anchor="ctr" bIns="0" lIns="193925" spcFirstLastPara="1" rIns="193925" wrap="square" tIns="0">
              <a:noAutofit/>
            </a:bodyPr>
            <a:lstStyle/>
            <a:p>
              <a:pPr indent="0" lvl="0" marL="0" marR="0" rtl="0" algn="l">
                <a:lnSpc>
                  <a:spcPct val="90000"/>
                </a:lnSpc>
                <a:spcBef>
                  <a:spcPts val="0"/>
                </a:spcBef>
                <a:spcAft>
                  <a:spcPts val="0"/>
                </a:spcAft>
                <a:buClr>
                  <a:schemeClr val="lt1"/>
                </a:buClr>
                <a:buSzPts val="1000"/>
                <a:buFont typeface="Times New Roman"/>
                <a:buNone/>
              </a:pPr>
              <a:r>
                <a:rPr b="0" i="0" lang="it-IT" sz="1000" u="none" cap="none" strike="noStrike">
                  <a:solidFill>
                    <a:schemeClr val="lt1"/>
                  </a:solidFill>
                  <a:latin typeface="Times New Roman"/>
                  <a:ea typeface="Times New Roman"/>
                  <a:cs typeface="Times New Roman"/>
                  <a:sym typeface="Times New Roman"/>
                </a:rPr>
                <a:t>Business Continuity Plan - Disaster Recovery</a:t>
              </a:r>
              <a:endParaRPr b="0" i="0" sz="1000" u="none" cap="none" strike="noStrike">
                <a:solidFill>
                  <a:schemeClr val="lt1"/>
                </a:solidFill>
                <a:latin typeface="Times New Roman"/>
                <a:ea typeface="Times New Roman"/>
                <a:cs typeface="Times New Roman"/>
                <a:sym typeface="Times New Roman"/>
              </a:endParaRPr>
            </a:p>
          </p:txBody>
        </p:sp>
        <p:sp>
          <p:nvSpPr>
            <p:cNvPr id="973" name="Google Shape;973;p53"/>
            <p:cNvSpPr/>
            <p:nvPr/>
          </p:nvSpPr>
          <p:spPr>
            <a:xfrm>
              <a:off x="0" y="2319428"/>
              <a:ext cx="7329509" cy="425250"/>
            </a:xfrm>
            <a:prstGeom prst="rect">
              <a:avLst/>
            </a:prstGeom>
            <a:solidFill>
              <a:schemeClr val="lt1">
                <a:alpha val="89411"/>
              </a:schemeClr>
            </a:solidFill>
            <a:ln cap="flat" cmpd="sng" w="25400">
              <a:solidFill>
                <a:srgbClr val="5E9BA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53"/>
            <p:cNvSpPr txBox="1"/>
            <p:nvPr/>
          </p:nvSpPr>
          <p:spPr>
            <a:xfrm>
              <a:off x="0" y="2319428"/>
              <a:ext cx="7329509" cy="425250"/>
            </a:xfrm>
            <a:prstGeom prst="rect">
              <a:avLst/>
            </a:prstGeom>
            <a:noFill/>
            <a:ln>
              <a:noFill/>
            </a:ln>
          </p:spPr>
          <p:txBody>
            <a:bodyPr anchorCtr="0" anchor="t" bIns="71100" lIns="568850" spcFirstLastPara="1" rIns="568850" wrap="square" tIns="208275">
              <a:noAutofit/>
            </a:bodyPr>
            <a:lstStyle/>
            <a:p>
              <a:pPr indent="-57150" lvl="1" marL="57150" marR="0" rtl="0" algn="l">
                <a:lnSpc>
                  <a:spcPct val="90000"/>
                </a:lnSpc>
                <a:spcBef>
                  <a:spcPts val="0"/>
                </a:spcBef>
                <a:spcAft>
                  <a:spcPts val="0"/>
                </a:spcAft>
                <a:buClr>
                  <a:schemeClr val="dk1"/>
                </a:buClr>
                <a:buSzPts val="1000"/>
                <a:buFont typeface="Times New Roman"/>
                <a:buChar char="•"/>
              </a:pPr>
              <a:r>
                <a:rPr b="0" i="0" lang="it-IT" sz="1000" u="none" cap="none" strike="noStrike">
                  <a:solidFill>
                    <a:schemeClr val="dk1"/>
                  </a:solidFill>
                  <a:latin typeface="Times New Roman"/>
                  <a:ea typeface="Times New Roman"/>
                  <a:cs typeface="Times New Roman"/>
                  <a:sym typeface="Times New Roman"/>
                </a:rPr>
                <a:t>Gestisce la </a:t>
              </a:r>
              <a:r>
                <a:rPr b="1" i="0" lang="it-IT" sz="1000" u="none" cap="none" strike="noStrike">
                  <a:solidFill>
                    <a:srgbClr val="31859B"/>
                  </a:solidFill>
                  <a:latin typeface="Times New Roman"/>
                  <a:ea typeface="Times New Roman"/>
                  <a:cs typeface="Times New Roman"/>
                  <a:sym typeface="Times New Roman"/>
                </a:rPr>
                <a:t>rete</a:t>
              </a:r>
              <a:r>
                <a:rPr b="0" i="0" lang="it-IT" sz="1000" u="none" cap="none" strike="noStrike">
                  <a:solidFill>
                    <a:schemeClr val="dk1"/>
                  </a:solidFill>
                  <a:latin typeface="Times New Roman"/>
                  <a:ea typeface="Times New Roman"/>
                  <a:cs typeface="Times New Roman"/>
                  <a:sym typeface="Times New Roman"/>
                </a:rPr>
                <a:t> ed i </a:t>
              </a:r>
              <a:r>
                <a:rPr b="1" i="0" lang="it-IT" sz="1000" u="none" cap="none" strike="noStrike">
                  <a:solidFill>
                    <a:srgbClr val="31859B"/>
                  </a:solidFill>
                  <a:latin typeface="Times New Roman"/>
                  <a:ea typeface="Times New Roman"/>
                  <a:cs typeface="Times New Roman"/>
                  <a:sym typeface="Times New Roman"/>
                </a:rPr>
                <a:t>server</a:t>
              </a:r>
              <a:r>
                <a:rPr b="0" i="0" lang="it-IT" sz="1000" u="none" cap="none" strike="noStrike">
                  <a:solidFill>
                    <a:schemeClr val="dk1"/>
                  </a:solidFill>
                  <a:latin typeface="Times New Roman"/>
                  <a:ea typeface="Times New Roman"/>
                  <a:cs typeface="Times New Roman"/>
                  <a:sym typeface="Times New Roman"/>
                </a:rPr>
                <a:t> dell'Agenzia e promuove l'informatizzazione delle procedure interne </a:t>
              </a:r>
              <a:endParaRPr b="0" i="0" sz="1000" u="none" cap="none" strike="noStrike">
                <a:solidFill>
                  <a:schemeClr val="dk1"/>
                </a:solidFill>
                <a:latin typeface="Times New Roman"/>
                <a:ea typeface="Times New Roman"/>
                <a:cs typeface="Times New Roman"/>
                <a:sym typeface="Times New Roman"/>
              </a:endParaRPr>
            </a:p>
          </p:txBody>
        </p:sp>
        <p:sp>
          <p:nvSpPr>
            <p:cNvPr id="975" name="Google Shape;975;p53"/>
            <p:cNvSpPr/>
            <p:nvPr/>
          </p:nvSpPr>
          <p:spPr>
            <a:xfrm>
              <a:off x="366475" y="2171828"/>
              <a:ext cx="5130657" cy="295200"/>
            </a:xfrm>
            <a:prstGeom prst="roundRect">
              <a:avLst>
                <a:gd fmla="val 16667" name="adj"/>
              </a:avLst>
            </a:prstGeom>
            <a:solidFill>
              <a:srgbClr val="5E9BA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53"/>
            <p:cNvSpPr txBox="1"/>
            <p:nvPr/>
          </p:nvSpPr>
          <p:spPr>
            <a:xfrm>
              <a:off x="380885" y="2186238"/>
              <a:ext cx="5101837" cy="266380"/>
            </a:xfrm>
            <a:prstGeom prst="rect">
              <a:avLst/>
            </a:prstGeom>
            <a:noFill/>
            <a:ln>
              <a:noFill/>
            </a:ln>
          </p:spPr>
          <p:txBody>
            <a:bodyPr anchorCtr="0" anchor="ctr" bIns="0" lIns="193925" spcFirstLastPara="1" rIns="193925" wrap="square" tIns="0">
              <a:noAutofit/>
            </a:bodyPr>
            <a:lstStyle/>
            <a:p>
              <a:pPr indent="0" lvl="0" marL="0" marR="0" rtl="0" algn="l">
                <a:lnSpc>
                  <a:spcPct val="90000"/>
                </a:lnSpc>
                <a:spcBef>
                  <a:spcPts val="0"/>
                </a:spcBef>
                <a:spcAft>
                  <a:spcPts val="0"/>
                </a:spcAft>
                <a:buClr>
                  <a:schemeClr val="lt1"/>
                </a:buClr>
                <a:buSzPts val="1000"/>
                <a:buFont typeface="Times New Roman"/>
                <a:buNone/>
              </a:pPr>
              <a:r>
                <a:rPr b="0" i="0" lang="it-IT" sz="1000" u="none" cap="none" strike="noStrike">
                  <a:solidFill>
                    <a:schemeClr val="lt1"/>
                  </a:solidFill>
                  <a:latin typeface="Times New Roman"/>
                  <a:ea typeface="Times New Roman"/>
                  <a:cs typeface="Times New Roman"/>
                  <a:sym typeface="Times New Roman"/>
                </a:rPr>
                <a:t>Procedure interne</a:t>
              </a:r>
              <a:endParaRPr b="0" i="0" sz="1400" u="none" cap="none" strike="noStrike">
                <a:solidFill>
                  <a:srgbClr val="000000"/>
                </a:solidFill>
                <a:latin typeface="Arial"/>
                <a:ea typeface="Arial"/>
                <a:cs typeface="Arial"/>
                <a:sym typeface="Arial"/>
              </a:endParaRPr>
            </a:p>
          </p:txBody>
        </p:sp>
        <p:sp>
          <p:nvSpPr>
            <p:cNvPr id="977" name="Google Shape;977;p53"/>
            <p:cNvSpPr/>
            <p:nvPr/>
          </p:nvSpPr>
          <p:spPr>
            <a:xfrm>
              <a:off x="0" y="2946278"/>
              <a:ext cx="7329509" cy="1071000"/>
            </a:xfrm>
            <a:prstGeom prst="rect">
              <a:avLst/>
            </a:prstGeom>
            <a:solidFill>
              <a:schemeClr val="lt1">
                <a:alpha val="89411"/>
              </a:schemeClr>
            </a:solidFill>
            <a:ln cap="flat" cmpd="sng" w="25400">
              <a:solidFill>
                <a:srgbClr val="606C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53"/>
            <p:cNvSpPr txBox="1"/>
            <p:nvPr/>
          </p:nvSpPr>
          <p:spPr>
            <a:xfrm>
              <a:off x="0" y="2946278"/>
              <a:ext cx="7329509" cy="1071000"/>
            </a:xfrm>
            <a:prstGeom prst="rect">
              <a:avLst/>
            </a:prstGeom>
            <a:noFill/>
            <a:ln>
              <a:noFill/>
            </a:ln>
          </p:spPr>
          <p:txBody>
            <a:bodyPr anchorCtr="0" anchor="t" bIns="71100" lIns="568850" spcFirstLastPara="1" rIns="568850" wrap="square" tIns="208275">
              <a:noAutofit/>
            </a:bodyPr>
            <a:lstStyle/>
            <a:p>
              <a:pPr indent="-57150" lvl="1" marL="57150" marR="0" rtl="0" algn="l">
                <a:lnSpc>
                  <a:spcPct val="90000"/>
                </a:lnSpc>
                <a:spcBef>
                  <a:spcPts val="0"/>
                </a:spcBef>
                <a:spcAft>
                  <a:spcPts val="0"/>
                </a:spcAft>
                <a:buClr>
                  <a:schemeClr val="dk1"/>
                </a:buClr>
                <a:buSzPts val="1000"/>
                <a:buFont typeface="Times New Roman"/>
                <a:buChar char="•"/>
              </a:pPr>
              <a:r>
                <a:rPr b="0" i="0" lang="it-IT" sz="1000" u="none" cap="none" strike="noStrike">
                  <a:solidFill>
                    <a:schemeClr val="dk1"/>
                  </a:solidFill>
                  <a:latin typeface="Times New Roman"/>
                  <a:ea typeface="Times New Roman"/>
                  <a:cs typeface="Times New Roman"/>
                  <a:sym typeface="Times New Roman"/>
                </a:rPr>
                <a:t> Supporto specialistico trasversale; </a:t>
              </a:r>
              <a:endParaRPr b="0" i="0" sz="1400" u="none" cap="none" strike="noStrike">
                <a:solidFill>
                  <a:srgbClr val="000000"/>
                </a:solidFill>
                <a:latin typeface="Arial"/>
                <a:ea typeface="Arial"/>
                <a:cs typeface="Arial"/>
                <a:sym typeface="Arial"/>
              </a:endParaRPr>
            </a:p>
            <a:p>
              <a:pPr indent="-57150" lvl="1" marL="57150" marR="0" rtl="0" algn="l">
                <a:lnSpc>
                  <a:spcPct val="90000"/>
                </a:lnSpc>
                <a:spcBef>
                  <a:spcPts val="150"/>
                </a:spcBef>
                <a:spcAft>
                  <a:spcPts val="0"/>
                </a:spcAft>
                <a:buClr>
                  <a:schemeClr val="dk1"/>
                </a:buClr>
                <a:buSzPts val="1000"/>
                <a:buFont typeface="Times New Roman"/>
                <a:buChar char="•"/>
              </a:pPr>
              <a:r>
                <a:rPr b="0" i="0" lang="it-IT" sz="1000" u="none" cap="none" strike="noStrike">
                  <a:solidFill>
                    <a:schemeClr val="dk1"/>
                  </a:solidFill>
                  <a:latin typeface="Times New Roman"/>
                  <a:ea typeface="Times New Roman"/>
                  <a:cs typeface="Times New Roman"/>
                  <a:sym typeface="Times New Roman"/>
                </a:rPr>
                <a:t>Progettazione del </a:t>
              </a:r>
              <a:r>
                <a:rPr b="1" i="0" lang="it-IT" sz="1000" u="none" cap="none" strike="noStrike">
                  <a:solidFill>
                    <a:srgbClr val="31859B"/>
                  </a:solidFill>
                  <a:latin typeface="Times New Roman"/>
                  <a:ea typeface="Times New Roman"/>
                  <a:cs typeface="Times New Roman"/>
                  <a:sym typeface="Times New Roman"/>
                </a:rPr>
                <a:t>sito web </a:t>
              </a:r>
              <a:r>
                <a:rPr b="0" i="0" lang="it-IT" sz="1000" u="none" cap="none" strike="noStrike">
                  <a:solidFill>
                    <a:schemeClr val="dk1"/>
                  </a:solidFill>
                  <a:latin typeface="Times New Roman"/>
                  <a:ea typeface="Times New Roman"/>
                  <a:cs typeface="Times New Roman"/>
                  <a:sym typeface="Times New Roman"/>
                </a:rPr>
                <a:t>dell'Agenzia;</a:t>
              </a:r>
              <a:endParaRPr b="0" i="0" sz="1000" u="none" cap="none" strike="noStrike">
                <a:solidFill>
                  <a:schemeClr val="dk1"/>
                </a:solidFill>
                <a:latin typeface="Times New Roman"/>
                <a:ea typeface="Times New Roman"/>
                <a:cs typeface="Times New Roman"/>
                <a:sym typeface="Times New Roman"/>
              </a:endParaRPr>
            </a:p>
            <a:p>
              <a:pPr indent="-57150" lvl="1" marL="57150" marR="0" rtl="0" algn="l">
                <a:lnSpc>
                  <a:spcPct val="90000"/>
                </a:lnSpc>
                <a:spcBef>
                  <a:spcPts val="150"/>
                </a:spcBef>
                <a:spcAft>
                  <a:spcPts val="0"/>
                </a:spcAft>
                <a:buClr>
                  <a:schemeClr val="dk1"/>
                </a:buClr>
                <a:buSzPts val="1000"/>
                <a:buFont typeface="Times New Roman"/>
                <a:buChar char="•"/>
              </a:pPr>
              <a:r>
                <a:rPr b="0" i="0" lang="it-IT" sz="1000" u="none" cap="none" strike="noStrike">
                  <a:solidFill>
                    <a:schemeClr val="dk1"/>
                  </a:solidFill>
                  <a:latin typeface="Times New Roman"/>
                  <a:ea typeface="Times New Roman"/>
                  <a:cs typeface="Times New Roman"/>
                  <a:sym typeface="Times New Roman"/>
                </a:rPr>
                <a:t>Progettazione e manutenzione di sistemi di</a:t>
              </a:r>
              <a:r>
                <a:rPr b="1" i="0" lang="it-IT" sz="1000" u="none" cap="none" strike="noStrike">
                  <a:solidFill>
                    <a:schemeClr val="dk1"/>
                  </a:solidFill>
                  <a:latin typeface="Times New Roman"/>
                  <a:ea typeface="Times New Roman"/>
                  <a:cs typeface="Times New Roman"/>
                  <a:sym typeface="Times New Roman"/>
                </a:rPr>
                <a:t> </a:t>
              </a:r>
              <a:r>
                <a:rPr b="1" i="0" lang="it-IT" sz="1000" u="none" cap="none" strike="noStrike">
                  <a:solidFill>
                    <a:srgbClr val="31859B"/>
                  </a:solidFill>
                  <a:latin typeface="Times New Roman"/>
                  <a:ea typeface="Times New Roman"/>
                  <a:cs typeface="Times New Roman"/>
                  <a:sym typeface="Times New Roman"/>
                </a:rPr>
                <a:t>comunicazione/interazione digitale</a:t>
              </a:r>
              <a:r>
                <a:rPr b="0" i="0" lang="it-IT" sz="1000" u="none" cap="none" strike="noStrike">
                  <a:solidFill>
                    <a:srgbClr val="31859B"/>
                  </a:solidFill>
                  <a:latin typeface="Times New Roman"/>
                  <a:ea typeface="Times New Roman"/>
                  <a:cs typeface="Times New Roman"/>
                  <a:sym typeface="Times New Roman"/>
                </a:rPr>
                <a:t> </a:t>
              </a:r>
              <a:r>
                <a:rPr b="0" i="0" lang="it-IT" sz="1000" u="none" cap="none" strike="noStrike">
                  <a:solidFill>
                    <a:schemeClr val="dk1"/>
                  </a:solidFill>
                  <a:latin typeface="Times New Roman"/>
                  <a:ea typeface="Times New Roman"/>
                  <a:cs typeface="Times New Roman"/>
                  <a:sym typeface="Times New Roman"/>
                </a:rPr>
                <a:t>all’interno dell’Agenzia e</a:t>
              </a:r>
              <a:r>
                <a:rPr b="0" i="0" lang="it-IT" sz="1000" u="none" cap="none" strike="noStrike">
                  <a:solidFill>
                    <a:srgbClr val="31859B"/>
                  </a:solidFill>
                  <a:latin typeface="Times New Roman"/>
                  <a:ea typeface="Times New Roman"/>
                  <a:cs typeface="Times New Roman"/>
                  <a:sym typeface="Times New Roman"/>
                </a:rPr>
                <a:t> </a:t>
              </a:r>
              <a:r>
                <a:rPr b="0" i="0" lang="it-IT" sz="1000" u="none" cap="none" strike="noStrike">
                  <a:solidFill>
                    <a:schemeClr val="dk1"/>
                  </a:solidFill>
                  <a:latin typeface="Times New Roman"/>
                  <a:ea typeface="Times New Roman"/>
                  <a:cs typeface="Times New Roman"/>
                  <a:sym typeface="Times New Roman"/>
                </a:rPr>
                <a:t>con Organismi Delegati</a:t>
              </a:r>
              <a:endParaRPr b="0" i="0" sz="1000" u="none" cap="none" strike="noStrike">
                <a:solidFill>
                  <a:schemeClr val="dk1"/>
                </a:solidFill>
                <a:latin typeface="Times New Roman"/>
                <a:ea typeface="Times New Roman"/>
                <a:cs typeface="Times New Roman"/>
                <a:sym typeface="Times New Roman"/>
              </a:endParaRPr>
            </a:p>
            <a:p>
              <a:pPr indent="-57150" lvl="1" marL="57150" marR="0" rtl="0" algn="l">
                <a:lnSpc>
                  <a:spcPct val="90000"/>
                </a:lnSpc>
                <a:spcBef>
                  <a:spcPts val="150"/>
                </a:spcBef>
                <a:spcAft>
                  <a:spcPts val="0"/>
                </a:spcAft>
                <a:buClr>
                  <a:srgbClr val="31859B"/>
                </a:buClr>
                <a:buSzPts val="1000"/>
                <a:buFont typeface="Times New Roman"/>
                <a:buChar char="•"/>
              </a:pPr>
              <a:r>
                <a:rPr b="1" i="0" lang="it-IT" sz="1000" u="none" cap="none" strike="noStrike">
                  <a:solidFill>
                    <a:srgbClr val="31859B"/>
                  </a:solidFill>
                  <a:latin typeface="Times New Roman"/>
                  <a:ea typeface="Times New Roman"/>
                  <a:cs typeface="Times New Roman"/>
                  <a:sym typeface="Times New Roman"/>
                </a:rPr>
                <a:t> </a:t>
              </a:r>
              <a:r>
                <a:rPr b="0" i="0" lang="it-IT" sz="1000" u="none" cap="none" strike="noStrike">
                  <a:solidFill>
                    <a:schemeClr val="dk1"/>
                  </a:solidFill>
                  <a:latin typeface="Times New Roman"/>
                  <a:ea typeface="Times New Roman"/>
                  <a:cs typeface="Times New Roman"/>
                  <a:sym typeface="Times New Roman"/>
                </a:rPr>
                <a:t>Per l’erogazione e fruizione del Protocollo </a:t>
              </a:r>
              <a:r>
                <a:rPr b="1" i="0" lang="it-IT" sz="1000" u="none" cap="none" strike="noStrike">
                  <a:solidFill>
                    <a:srgbClr val="31859B"/>
                  </a:solidFill>
                  <a:latin typeface="Times New Roman"/>
                  <a:ea typeface="Times New Roman"/>
                  <a:cs typeface="Times New Roman"/>
                  <a:sym typeface="Times New Roman"/>
                </a:rPr>
                <a:t>Informatico</a:t>
              </a:r>
              <a:r>
                <a:rPr b="0" i="0" lang="it-IT" sz="1000" u="none" cap="none" strike="noStrike">
                  <a:solidFill>
                    <a:schemeClr val="dk1"/>
                  </a:solidFill>
                  <a:latin typeface="Times New Roman"/>
                  <a:ea typeface="Times New Roman"/>
                  <a:cs typeface="Times New Roman"/>
                  <a:sym typeface="Times New Roman"/>
                </a:rPr>
                <a:t>.</a:t>
              </a:r>
              <a:endParaRPr b="0" i="0" sz="1000" u="none" cap="none" strike="noStrike">
                <a:solidFill>
                  <a:schemeClr val="dk1"/>
                </a:solidFill>
                <a:latin typeface="Times New Roman"/>
                <a:ea typeface="Times New Roman"/>
                <a:cs typeface="Times New Roman"/>
                <a:sym typeface="Times New Roman"/>
              </a:endParaRPr>
            </a:p>
          </p:txBody>
        </p:sp>
        <p:sp>
          <p:nvSpPr>
            <p:cNvPr id="979" name="Google Shape;979;p53"/>
            <p:cNvSpPr/>
            <p:nvPr/>
          </p:nvSpPr>
          <p:spPr>
            <a:xfrm>
              <a:off x="366475" y="2798679"/>
              <a:ext cx="5130657" cy="295200"/>
            </a:xfrm>
            <a:prstGeom prst="roundRect">
              <a:avLst>
                <a:gd fmla="val 16667" name="adj"/>
              </a:avLst>
            </a:prstGeom>
            <a:solidFill>
              <a:srgbClr val="606CA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53"/>
            <p:cNvSpPr txBox="1"/>
            <p:nvPr/>
          </p:nvSpPr>
          <p:spPr>
            <a:xfrm>
              <a:off x="380885" y="2813089"/>
              <a:ext cx="5101837" cy="266380"/>
            </a:xfrm>
            <a:prstGeom prst="rect">
              <a:avLst/>
            </a:prstGeom>
            <a:noFill/>
            <a:ln>
              <a:noFill/>
            </a:ln>
          </p:spPr>
          <p:txBody>
            <a:bodyPr anchorCtr="0" anchor="ctr" bIns="0" lIns="193925" spcFirstLastPara="1" rIns="193925" wrap="square" tIns="0">
              <a:noAutofit/>
            </a:bodyPr>
            <a:lstStyle/>
            <a:p>
              <a:pPr indent="0" lvl="0" marL="0" marR="0" rtl="0" algn="l">
                <a:lnSpc>
                  <a:spcPct val="90000"/>
                </a:lnSpc>
                <a:spcBef>
                  <a:spcPts val="0"/>
                </a:spcBef>
                <a:spcAft>
                  <a:spcPts val="0"/>
                </a:spcAft>
                <a:buClr>
                  <a:schemeClr val="lt1"/>
                </a:buClr>
                <a:buSzPts val="1000"/>
                <a:buFont typeface="Times New Roman"/>
                <a:buNone/>
              </a:pPr>
              <a:r>
                <a:rPr b="0" i="0" lang="it-IT" sz="1000" u="none" cap="none" strike="noStrike">
                  <a:solidFill>
                    <a:schemeClr val="lt1"/>
                  </a:solidFill>
                  <a:latin typeface="Times New Roman"/>
                  <a:ea typeface="Times New Roman"/>
                  <a:cs typeface="Times New Roman"/>
                  <a:sym typeface="Times New Roman"/>
                </a:rPr>
                <a:t>Supporto Tecnico  </a:t>
              </a:r>
              <a:endParaRPr b="0" i="0" sz="1400" u="none" cap="none" strike="noStrike">
                <a:solidFill>
                  <a:srgbClr val="000000"/>
                </a:solidFill>
                <a:latin typeface="Arial"/>
                <a:ea typeface="Arial"/>
                <a:cs typeface="Arial"/>
                <a:sym typeface="Arial"/>
              </a:endParaRPr>
            </a:p>
          </p:txBody>
        </p:sp>
        <p:sp>
          <p:nvSpPr>
            <p:cNvPr id="981" name="Google Shape;981;p53"/>
            <p:cNvSpPr/>
            <p:nvPr/>
          </p:nvSpPr>
          <p:spPr>
            <a:xfrm>
              <a:off x="0" y="4218879"/>
              <a:ext cx="7329509" cy="425250"/>
            </a:xfrm>
            <a:prstGeom prst="rect">
              <a:avLst/>
            </a:prstGeom>
            <a:solidFill>
              <a:schemeClr val="lt1">
                <a:alpha val="89411"/>
              </a:schemeClr>
            </a:solidFill>
            <a:ln cap="flat" cmpd="sng" w="25400">
              <a:solidFill>
                <a:srgbClr val="7F63A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53"/>
            <p:cNvSpPr txBox="1"/>
            <p:nvPr/>
          </p:nvSpPr>
          <p:spPr>
            <a:xfrm>
              <a:off x="0" y="4218879"/>
              <a:ext cx="7329509" cy="425250"/>
            </a:xfrm>
            <a:prstGeom prst="rect">
              <a:avLst/>
            </a:prstGeom>
            <a:noFill/>
            <a:ln>
              <a:noFill/>
            </a:ln>
          </p:spPr>
          <p:txBody>
            <a:bodyPr anchorCtr="0" anchor="t" bIns="71100" lIns="568850" spcFirstLastPara="1" rIns="568850" wrap="square" tIns="208275">
              <a:noAutofit/>
            </a:bodyPr>
            <a:lstStyle/>
            <a:p>
              <a:pPr indent="-57150" lvl="1" marL="57150" marR="0" rtl="0" algn="l">
                <a:lnSpc>
                  <a:spcPct val="90000"/>
                </a:lnSpc>
                <a:spcBef>
                  <a:spcPts val="0"/>
                </a:spcBef>
                <a:spcAft>
                  <a:spcPts val="0"/>
                </a:spcAft>
                <a:buClr>
                  <a:schemeClr val="dk1"/>
                </a:buClr>
                <a:buSzPts val="1000"/>
                <a:buFont typeface="Times New Roman"/>
                <a:buChar char="•"/>
              </a:pPr>
              <a:r>
                <a:rPr b="0" i="0" lang="it-IT" sz="1000" u="none" cap="none" strike="noStrike">
                  <a:solidFill>
                    <a:schemeClr val="dk1"/>
                  </a:solidFill>
                  <a:latin typeface="Times New Roman"/>
                  <a:ea typeface="Times New Roman"/>
                  <a:cs typeface="Times New Roman"/>
                  <a:sym typeface="Times New Roman"/>
                </a:rPr>
                <a:t>Ha la responsabilità delle attività operative inerenti la </a:t>
              </a:r>
              <a:r>
                <a:rPr b="1" i="0" lang="it-IT" sz="1000" u="none" cap="none" strike="noStrike">
                  <a:solidFill>
                    <a:srgbClr val="953734"/>
                  </a:solidFill>
                  <a:latin typeface="Times New Roman"/>
                  <a:ea typeface="Times New Roman"/>
                  <a:cs typeface="Times New Roman"/>
                  <a:sym typeface="Times New Roman"/>
                </a:rPr>
                <a:t>sicurezza</a:t>
              </a:r>
              <a:r>
                <a:rPr b="0" i="0" lang="it-IT" sz="1000" u="none" cap="none" strike="noStrike">
                  <a:solidFill>
                    <a:schemeClr val="dk1"/>
                  </a:solidFill>
                  <a:latin typeface="Times New Roman"/>
                  <a:ea typeface="Times New Roman"/>
                  <a:cs typeface="Times New Roman"/>
                  <a:sym typeface="Times New Roman"/>
                </a:rPr>
                <a:t> dei sistemi</a:t>
              </a:r>
              <a:endParaRPr b="0" i="0" sz="1000" u="none" cap="none" strike="noStrike">
                <a:solidFill>
                  <a:schemeClr val="dk1"/>
                </a:solidFill>
                <a:latin typeface="Times New Roman"/>
                <a:ea typeface="Times New Roman"/>
                <a:cs typeface="Times New Roman"/>
                <a:sym typeface="Times New Roman"/>
              </a:endParaRPr>
            </a:p>
          </p:txBody>
        </p:sp>
        <p:sp>
          <p:nvSpPr>
            <p:cNvPr id="983" name="Google Shape;983;p53"/>
            <p:cNvSpPr/>
            <p:nvPr/>
          </p:nvSpPr>
          <p:spPr>
            <a:xfrm>
              <a:off x="366475" y="4071278"/>
              <a:ext cx="5130657" cy="295200"/>
            </a:xfrm>
            <a:prstGeom prst="roundRect">
              <a:avLst>
                <a:gd fmla="val 16667" name="adj"/>
              </a:avLst>
            </a:prstGeom>
            <a:solidFill>
              <a:srgbClr val="7F63A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53"/>
            <p:cNvSpPr txBox="1"/>
            <p:nvPr/>
          </p:nvSpPr>
          <p:spPr>
            <a:xfrm>
              <a:off x="380885" y="4085688"/>
              <a:ext cx="5101837" cy="266380"/>
            </a:xfrm>
            <a:prstGeom prst="rect">
              <a:avLst/>
            </a:prstGeom>
            <a:noFill/>
            <a:ln>
              <a:noFill/>
            </a:ln>
          </p:spPr>
          <p:txBody>
            <a:bodyPr anchorCtr="0" anchor="ctr" bIns="0" lIns="193925" spcFirstLastPara="1" rIns="193925" wrap="square" tIns="0">
              <a:noAutofit/>
            </a:bodyPr>
            <a:lstStyle/>
            <a:p>
              <a:pPr indent="0" lvl="0" marL="0" marR="0" rtl="0" algn="l">
                <a:lnSpc>
                  <a:spcPct val="90000"/>
                </a:lnSpc>
                <a:spcBef>
                  <a:spcPts val="0"/>
                </a:spcBef>
                <a:spcAft>
                  <a:spcPts val="0"/>
                </a:spcAft>
                <a:buClr>
                  <a:schemeClr val="lt1"/>
                </a:buClr>
                <a:buSzPts val="1000"/>
                <a:buFont typeface="Times New Roman"/>
                <a:buNone/>
              </a:pPr>
              <a:r>
                <a:rPr b="0" i="0" lang="it-IT" sz="1000" u="none" cap="none" strike="noStrike">
                  <a:solidFill>
                    <a:schemeClr val="lt1"/>
                  </a:solidFill>
                  <a:latin typeface="Times New Roman"/>
                  <a:ea typeface="Times New Roman"/>
                  <a:cs typeface="Times New Roman"/>
                  <a:sym typeface="Times New Roman"/>
                </a:rPr>
                <a:t>Sicurezza Informatica</a:t>
              </a:r>
              <a:endParaRPr b="0" i="0" sz="1400" u="none" cap="none" strike="noStrike">
                <a:solidFill>
                  <a:srgbClr val="000000"/>
                </a:solidFill>
                <a:latin typeface="Arial"/>
                <a:ea typeface="Arial"/>
                <a:cs typeface="Arial"/>
                <a:sym typeface="Arial"/>
              </a:endParaRPr>
            </a:p>
          </p:txBody>
        </p:sp>
      </p:grpSp>
      <p:sp>
        <p:nvSpPr>
          <p:cNvPr id="985" name="Google Shape;985;p53"/>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986" name="Google Shape;986;p53"/>
          <p:cNvSpPr txBox="1"/>
          <p:nvPr>
            <p:ph idx="1" type="body"/>
          </p:nvPr>
        </p:nvSpPr>
        <p:spPr>
          <a:xfrm>
            <a:off x="454024" y="-27384"/>
            <a:ext cx="7718375" cy="9318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Le Funzioni del Servizio Sistema Informativo</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54"/>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992" name="Google Shape;992;p54"/>
          <p:cNvSpPr txBox="1"/>
          <p:nvPr>
            <p:ph idx="1" type="body"/>
          </p:nvPr>
        </p:nvSpPr>
        <p:spPr>
          <a:xfrm>
            <a:off x="323528" y="44624"/>
            <a:ext cx="8689975" cy="931862"/>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Calibri"/>
                <a:ea typeface="Calibri"/>
                <a:cs typeface="Calibri"/>
                <a:sym typeface="Calibri"/>
              </a:rPr>
              <a:t>La Sicurezza informatica: Strutture di Riferimento </a:t>
            </a:r>
            <a:endParaRPr/>
          </a:p>
        </p:txBody>
      </p:sp>
      <p:sp>
        <p:nvSpPr>
          <p:cNvPr id="993" name="Google Shape;993;p54"/>
          <p:cNvSpPr/>
          <p:nvPr/>
        </p:nvSpPr>
        <p:spPr>
          <a:xfrm>
            <a:off x="288230" y="620688"/>
            <a:ext cx="5246687"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imes New Roman"/>
                <a:ea typeface="Times New Roman"/>
                <a:cs typeface="Times New Roman"/>
                <a:sym typeface="Times New Roman"/>
              </a:rPr>
              <a:t>Comitato per la Sicurezza Informatica</a:t>
            </a:r>
            <a:endParaRPr b="0" i="0" sz="1400" u="none" cap="none" strike="noStrike">
              <a:solidFill>
                <a:srgbClr val="000000"/>
              </a:solidFill>
              <a:latin typeface="Arial"/>
              <a:ea typeface="Arial"/>
              <a:cs typeface="Arial"/>
              <a:sym typeface="Arial"/>
            </a:endParaRPr>
          </a:p>
        </p:txBody>
      </p:sp>
      <p:pic>
        <p:nvPicPr>
          <p:cNvPr descr="organizzazione-1.jpg" id="994" name="Google Shape;994;p54"/>
          <p:cNvPicPr preferRelativeResize="0"/>
          <p:nvPr/>
        </p:nvPicPr>
        <p:blipFill rotWithShape="1">
          <a:blip r:embed="rId3">
            <a:alphaModFix/>
          </a:blip>
          <a:srcRect b="0" l="0" r="0" t="0"/>
          <a:stretch/>
        </p:blipFill>
        <p:spPr>
          <a:xfrm>
            <a:off x="214313" y="3429000"/>
            <a:ext cx="2843212" cy="1730375"/>
          </a:xfrm>
          <a:prstGeom prst="rect">
            <a:avLst/>
          </a:prstGeom>
          <a:noFill/>
          <a:ln>
            <a:noFill/>
          </a:ln>
        </p:spPr>
      </p:pic>
      <p:sp>
        <p:nvSpPr>
          <p:cNvPr id="995" name="Google Shape;995;p54"/>
          <p:cNvSpPr/>
          <p:nvPr/>
        </p:nvSpPr>
        <p:spPr>
          <a:xfrm>
            <a:off x="6323012" y="2987105"/>
            <a:ext cx="28575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imes New Roman"/>
                <a:ea typeface="Times New Roman"/>
                <a:cs typeface="Times New Roman"/>
                <a:sym typeface="Times New Roman"/>
              </a:rPr>
              <a:t>Piattaforma di Sicurezza</a:t>
            </a:r>
            <a:endParaRPr b="0" i="0" sz="1400" u="none" cap="none" strike="noStrike">
              <a:solidFill>
                <a:srgbClr val="000000"/>
              </a:solidFill>
              <a:latin typeface="Arial"/>
              <a:ea typeface="Arial"/>
              <a:cs typeface="Arial"/>
              <a:sym typeface="Arial"/>
            </a:endParaRPr>
          </a:p>
        </p:txBody>
      </p:sp>
      <p:grpSp>
        <p:nvGrpSpPr>
          <p:cNvPr id="996" name="Google Shape;996;p54"/>
          <p:cNvGrpSpPr/>
          <p:nvPr/>
        </p:nvGrpSpPr>
        <p:grpSpPr>
          <a:xfrm>
            <a:off x="277117" y="1071865"/>
            <a:ext cx="6347048" cy="1992600"/>
            <a:chOff x="0" y="3824"/>
            <a:chExt cx="6347048" cy="1992600"/>
          </a:xfrm>
        </p:grpSpPr>
        <p:sp>
          <p:nvSpPr>
            <p:cNvPr id="997" name="Google Shape;997;p54"/>
            <p:cNvSpPr/>
            <p:nvPr/>
          </p:nvSpPr>
          <p:spPr>
            <a:xfrm>
              <a:off x="0" y="136664"/>
              <a:ext cx="6347048" cy="226800"/>
            </a:xfrm>
            <a:prstGeom prst="rect">
              <a:avLst/>
            </a:prstGeom>
            <a:solidFill>
              <a:schemeClr val="lt1">
                <a:alpha val="89411"/>
              </a:schemeClr>
            </a:solid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54"/>
            <p:cNvSpPr txBox="1"/>
            <p:nvPr/>
          </p:nvSpPr>
          <p:spPr>
            <a:xfrm>
              <a:off x="0" y="136664"/>
              <a:ext cx="6347048" cy="226800"/>
            </a:xfrm>
            <a:prstGeom prst="rect">
              <a:avLst/>
            </a:prstGeom>
            <a:noFill/>
            <a:ln>
              <a:noFill/>
            </a:ln>
          </p:spPr>
          <p:txBody>
            <a:bodyPr anchorCtr="0" anchor="t" bIns="99550" lIns="492600" spcFirstLastPara="1" rIns="492600" wrap="square" tIns="187450">
              <a:noAutofit/>
            </a:bodyPr>
            <a:lstStyle/>
            <a:p>
              <a:pPr indent="-25400" lvl="1" marL="114300" marR="0" rtl="0" algn="l">
                <a:lnSpc>
                  <a:spcPct val="90000"/>
                </a:lnSpc>
                <a:spcBef>
                  <a:spcPts val="0"/>
                </a:spcBef>
                <a:spcAft>
                  <a:spcPts val="0"/>
                </a:spcAft>
                <a:buClr>
                  <a:schemeClr val="dk1"/>
                </a:buClr>
                <a:buSzPts val="1400"/>
                <a:buFont typeface="Times New Roman"/>
                <a:buNone/>
              </a:pPr>
              <a:r>
                <a:t/>
              </a:r>
              <a:endParaRPr b="0" i="0" sz="1400" u="none" cap="none" strike="noStrike">
                <a:solidFill>
                  <a:schemeClr val="dk1"/>
                </a:solidFill>
                <a:latin typeface="Times New Roman"/>
                <a:ea typeface="Times New Roman"/>
                <a:cs typeface="Times New Roman"/>
                <a:sym typeface="Times New Roman"/>
              </a:endParaRPr>
            </a:p>
          </p:txBody>
        </p:sp>
        <p:sp>
          <p:nvSpPr>
            <p:cNvPr id="999" name="Google Shape;999;p54"/>
            <p:cNvSpPr/>
            <p:nvPr/>
          </p:nvSpPr>
          <p:spPr>
            <a:xfrm>
              <a:off x="317352" y="3824"/>
              <a:ext cx="4442933" cy="265680"/>
            </a:xfrm>
            <a:prstGeom prst="roundRect">
              <a:avLst>
                <a:gd fmla="val 16667"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54"/>
            <p:cNvSpPr txBox="1"/>
            <p:nvPr/>
          </p:nvSpPr>
          <p:spPr>
            <a:xfrm>
              <a:off x="330321" y="16793"/>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1400"/>
                <a:buFont typeface="Times New Roman"/>
                <a:buNone/>
              </a:pPr>
              <a:r>
                <a:rPr b="0" i="0" lang="it-IT" sz="1400" u="none" cap="none" strike="noStrike">
                  <a:solidFill>
                    <a:schemeClr val="lt1"/>
                  </a:solidFill>
                  <a:latin typeface="Times New Roman"/>
                  <a:ea typeface="Times New Roman"/>
                  <a:cs typeface="Times New Roman"/>
                  <a:sym typeface="Times New Roman"/>
                </a:rPr>
                <a:t>Si riunisce con cadenza trimestrale</a:t>
              </a:r>
              <a:endParaRPr b="0" i="0" sz="1400" u="none" cap="none" strike="noStrike">
                <a:solidFill>
                  <a:srgbClr val="000000"/>
                </a:solidFill>
                <a:latin typeface="Arial"/>
                <a:ea typeface="Arial"/>
                <a:cs typeface="Arial"/>
                <a:sym typeface="Arial"/>
              </a:endParaRPr>
            </a:p>
          </p:txBody>
        </p:sp>
        <p:sp>
          <p:nvSpPr>
            <p:cNvPr id="1001" name="Google Shape;1001;p54"/>
            <p:cNvSpPr/>
            <p:nvPr/>
          </p:nvSpPr>
          <p:spPr>
            <a:xfrm>
              <a:off x="0" y="544904"/>
              <a:ext cx="6347048" cy="226800"/>
            </a:xfrm>
            <a:prstGeom prst="rect">
              <a:avLst/>
            </a:prstGeom>
            <a:solidFill>
              <a:schemeClr val="lt1">
                <a:alpha val="89411"/>
              </a:schemeClr>
            </a:solidFill>
            <a:ln cap="flat" cmpd="sng" w="25400">
              <a:solidFill>
                <a:srgbClr val="5AB46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54"/>
            <p:cNvSpPr txBox="1"/>
            <p:nvPr/>
          </p:nvSpPr>
          <p:spPr>
            <a:xfrm>
              <a:off x="0" y="544904"/>
              <a:ext cx="6347048" cy="226800"/>
            </a:xfrm>
            <a:prstGeom prst="rect">
              <a:avLst/>
            </a:prstGeom>
            <a:noFill/>
            <a:ln>
              <a:noFill/>
            </a:ln>
          </p:spPr>
          <p:txBody>
            <a:bodyPr anchorCtr="0" anchor="t" bIns="64000" lIns="492600" spcFirstLastPara="1" rIns="492600" wrap="square" tIns="187450">
              <a:noAutofit/>
            </a:bodyPr>
            <a:lstStyle/>
            <a:p>
              <a:pPr indent="0" lvl="1" marL="57150" marR="0" rtl="0" algn="l">
                <a:lnSpc>
                  <a:spcPct val="90000"/>
                </a:lnSpc>
                <a:spcBef>
                  <a:spcPts val="0"/>
                </a:spcBef>
                <a:spcAft>
                  <a:spcPts val="0"/>
                </a:spcAft>
                <a:buClr>
                  <a:schemeClr val="dk1"/>
                </a:buClr>
                <a:buSzPts val="900"/>
                <a:buFont typeface="Times New Roman"/>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1003" name="Google Shape;1003;p54"/>
            <p:cNvSpPr/>
            <p:nvPr/>
          </p:nvSpPr>
          <p:spPr>
            <a:xfrm>
              <a:off x="317352" y="412064"/>
              <a:ext cx="4442933" cy="265680"/>
            </a:xfrm>
            <a:prstGeom prst="roundRect">
              <a:avLst>
                <a:gd fmla="val 16667" name="adj"/>
              </a:avLst>
            </a:prstGeom>
            <a:solidFill>
              <a:srgbClr val="5AB46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54"/>
            <p:cNvSpPr txBox="1"/>
            <p:nvPr/>
          </p:nvSpPr>
          <p:spPr>
            <a:xfrm>
              <a:off x="330321" y="425033"/>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900"/>
                <a:buFont typeface="Times New Roman"/>
                <a:buNone/>
              </a:pPr>
              <a:r>
                <a:rPr b="0" i="0" lang="it-IT" sz="900" u="none" cap="none" strike="noStrike">
                  <a:solidFill>
                    <a:schemeClr val="lt1"/>
                  </a:solidFill>
                  <a:latin typeface="Times New Roman"/>
                  <a:ea typeface="Times New Roman"/>
                  <a:cs typeface="Times New Roman"/>
                  <a:sym typeface="Times New Roman"/>
                </a:rPr>
                <a:t>Verifica l’adeguamento della documentazione inerente la sicurezza informatica</a:t>
              </a:r>
              <a:endParaRPr b="0" i="0" sz="1400" u="none" cap="none" strike="noStrike">
                <a:solidFill>
                  <a:srgbClr val="000000"/>
                </a:solidFill>
                <a:latin typeface="Arial"/>
                <a:ea typeface="Arial"/>
                <a:cs typeface="Arial"/>
                <a:sym typeface="Arial"/>
              </a:endParaRPr>
            </a:p>
          </p:txBody>
        </p:sp>
        <p:sp>
          <p:nvSpPr>
            <p:cNvPr id="1005" name="Google Shape;1005;p54"/>
            <p:cNvSpPr/>
            <p:nvPr/>
          </p:nvSpPr>
          <p:spPr>
            <a:xfrm>
              <a:off x="0" y="953144"/>
              <a:ext cx="6347048" cy="226800"/>
            </a:xfrm>
            <a:prstGeom prst="rect">
              <a:avLst/>
            </a:prstGeom>
            <a:solidFill>
              <a:schemeClr val="lt1">
                <a:alpha val="89411"/>
              </a:schemeClr>
            </a:solidFill>
            <a:ln cap="flat" cmpd="sng" w="25400">
              <a:solidFill>
                <a:srgbClr val="5DAEA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54"/>
            <p:cNvSpPr txBox="1"/>
            <p:nvPr/>
          </p:nvSpPr>
          <p:spPr>
            <a:xfrm>
              <a:off x="0" y="953144"/>
              <a:ext cx="6347048" cy="226800"/>
            </a:xfrm>
            <a:prstGeom prst="rect">
              <a:avLst/>
            </a:prstGeom>
            <a:noFill/>
            <a:ln>
              <a:noFill/>
            </a:ln>
          </p:spPr>
          <p:txBody>
            <a:bodyPr anchorCtr="0" anchor="t" bIns="64000" lIns="492600" spcFirstLastPara="1" rIns="492600" wrap="square" tIns="187450">
              <a:noAutofit/>
            </a:bodyPr>
            <a:lstStyle/>
            <a:p>
              <a:pPr indent="0" lvl="1" marL="57150" marR="0" rtl="0" algn="l">
                <a:lnSpc>
                  <a:spcPct val="90000"/>
                </a:lnSpc>
                <a:spcBef>
                  <a:spcPts val="0"/>
                </a:spcBef>
                <a:spcAft>
                  <a:spcPts val="0"/>
                </a:spcAft>
                <a:buClr>
                  <a:schemeClr val="dk1"/>
                </a:buClr>
                <a:buSzPts val="900"/>
                <a:buFont typeface="Times New Roman"/>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1007" name="Google Shape;1007;p54"/>
            <p:cNvSpPr/>
            <p:nvPr/>
          </p:nvSpPr>
          <p:spPr>
            <a:xfrm>
              <a:off x="317352" y="820304"/>
              <a:ext cx="4442933" cy="265680"/>
            </a:xfrm>
            <a:prstGeom prst="roundRect">
              <a:avLst>
                <a:gd fmla="val 16667" name="adj"/>
              </a:avLst>
            </a:prstGeom>
            <a:solidFill>
              <a:srgbClr val="5DAEA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54"/>
            <p:cNvSpPr txBox="1"/>
            <p:nvPr/>
          </p:nvSpPr>
          <p:spPr>
            <a:xfrm>
              <a:off x="330321" y="833273"/>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900"/>
                <a:buFont typeface="Times New Roman"/>
                <a:buNone/>
              </a:pPr>
              <a:r>
                <a:rPr b="0" i="0" lang="it-IT" sz="900" u="none" cap="none" strike="noStrike">
                  <a:solidFill>
                    <a:schemeClr val="lt1"/>
                  </a:solidFill>
                  <a:latin typeface="Times New Roman"/>
                  <a:ea typeface="Times New Roman"/>
                  <a:cs typeface="Times New Roman"/>
                  <a:sym typeface="Times New Roman"/>
                </a:rPr>
                <a:t>Propone Indirizzi e azioni in materia di sicurezza informatica</a:t>
              </a:r>
              <a:endParaRPr b="0" i="0" sz="1400" u="none" cap="none" strike="noStrike">
                <a:solidFill>
                  <a:srgbClr val="000000"/>
                </a:solidFill>
                <a:latin typeface="Arial"/>
                <a:ea typeface="Arial"/>
                <a:cs typeface="Arial"/>
                <a:sym typeface="Arial"/>
              </a:endParaRPr>
            </a:p>
          </p:txBody>
        </p:sp>
        <p:sp>
          <p:nvSpPr>
            <p:cNvPr id="1009" name="Google Shape;1009;p54"/>
            <p:cNvSpPr/>
            <p:nvPr/>
          </p:nvSpPr>
          <p:spPr>
            <a:xfrm>
              <a:off x="0" y="1361384"/>
              <a:ext cx="6347048" cy="226800"/>
            </a:xfrm>
            <a:prstGeom prst="rect">
              <a:avLst/>
            </a:prstGeom>
            <a:solidFill>
              <a:schemeClr val="lt1">
                <a:alpha val="89411"/>
              </a:schemeClr>
            </a:solidFill>
            <a:ln cap="flat" cmpd="sng" w="25400">
              <a:solidFill>
                <a:srgbClr val="6078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54"/>
            <p:cNvSpPr txBox="1"/>
            <p:nvPr/>
          </p:nvSpPr>
          <p:spPr>
            <a:xfrm>
              <a:off x="0" y="1361384"/>
              <a:ext cx="6347048" cy="226800"/>
            </a:xfrm>
            <a:prstGeom prst="rect">
              <a:avLst/>
            </a:prstGeom>
            <a:noFill/>
            <a:ln>
              <a:noFill/>
            </a:ln>
          </p:spPr>
          <p:txBody>
            <a:bodyPr anchorCtr="0" anchor="t" bIns="64000" lIns="492600" spcFirstLastPara="1" rIns="492600" wrap="square" tIns="187450">
              <a:noAutofit/>
            </a:bodyPr>
            <a:lstStyle/>
            <a:p>
              <a:pPr indent="0" lvl="1" marL="57150" marR="0" rtl="0" algn="l">
                <a:lnSpc>
                  <a:spcPct val="90000"/>
                </a:lnSpc>
                <a:spcBef>
                  <a:spcPts val="0"/>
                </a:spcBef>
                <a:spcAft>
                  <a:spcPts val="0"/>
                </a:spcAft>
                <a:buClr>
                  <a:schemeClr val="dk1"/>
                </a:buClr>
                <a:buSzPts val="900"/>
                <a:buFont typeface="Times New Roman"/>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1011" name="Google Shape;1011;p54"/>
            <p:cNvSpPr/>
            <p:nvPr/>
          </p:nvSpPr>
          <p:spPr>
            <a:xfrm>
              <a:off x="317352" y="1228544"/>
              <a:ext cx="4442933" cy="265680"/>
            </a:xfrm>
            <a:prstGeom prst="roundRect">
              <a:avLst>
                <a:gd fmla="val 16667" name="adj"/>
              </a:avLst>
            </a:prstGeom>
            <a:solidFill>
              <a:srgbClr val="6078A8"/>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54"/>
            <p:cNvSpPr txBox="1"/>
            <p:nvPr/>
          </p:nvSpPr>
          <p:spPr>
            <a:xfrm>
              <a:off x="330321" y="1241513"/>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900"/>
                <a:buFont typeface="Times New Roman"/>
                <a:buNone/>
              </a:pPr>
              <a:r>
                <a:rPr b="0" i="0" lang="it-IT" sz="900" u="none" cap="none" strike="noStrike">
                  <a:solidFill>
                    <a:schemeClr val="lt1"/>
                  </a:solidFill>
                  <a:latin typeface="Times New Roman"/>
                  <a:ea typeface="Times New Roman"/>
                  <a:cs typeface="Times New Roman"/>
                  <a:sym typeface="Times New Roman"/>
                </a:rPr>
                <a:t>Informa il Direttore Generale sullo stato della situazione</a:t>
              </a:r>
              <a:endParaRPr b="0" i="0" sz="1400" u="none" cap="none" strike="noStrike">
                <a:solidFill>
                  <a:srgbClr val="000000"/>
                </a:solidFill>
                <a:latin typeface="Arial"/>
                <a:ea typeface="Arial"/>
                <a:cs typeface="Arial"/>
                <a:sym typeface="Arial"/>
              </a:endParaRPr>
            </a:p>
          </p:txBody>
        </p:sp>
        <p:sp>
          <p:nvSpPr>
            <p:cNvPr id="1013" name="Google Shape;1013;p54"/>
            <p:cNvSpPr/>
            <p:nvPr/>
          </p:nvSpPr>
          <p:spPr>
            <a:xfrm>
              <a:off x="0" y="1769624"/>
              <a:ext cx="6347048" cy="226800"/>
            </a:xfrm>
            <a:prstGeom prst="rect">
              <a:avLst/>
            </a:prstGeom>
            <a:solidFill>
              <a:schemeClr val="lt1">
                <a:alpha val="89411"/>
              </a:schemeClr>
            </a:solidFill>
            <a:ln cap="flat" cmpd="sng" w="25400">
              <a:solidFill>
                <a:srgbClr val="7F63A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54"/>
            <p:cNvSpPr/>
            <p:nvPr/>
          </p:nvSpPr>
          <p:spPr>
            <a:xfrm>
              <a:off x="317352" y="1636784"/>
              <a:ext cx="4442933" cy="265680"/>
            </a:xfrm>
            <a:prstGeom prst="roundRect">
              <a:avLst>
                <a:gd fmla="val 16667" name="adj"/>
              </a:avLst>
            </a:prstGeom>
            <a:solidFill>
              <a:srgbClr val="7F63A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54"/>
            <p:cNvSpPr txBox="1"/>
            <p:nvPr/>
          </p:nvSpPr>
          <p:spPr>
            <a:xfrm>
              <a:off x="330321" y="1649753"/>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900"/>
                <a:buFont typeface="Times New Roman"/>
                <a:buNone/>
              </a:pPr>
              <a:r>
                <a:rPr b="0" i="0" lang="it-IT" sz="900" u="none" cap="none" strike="noStrike">
                  <a:solidFill>
                    <a:schemeClr val="lt1"/>
                  </a:solidFill>
                  <a:latin typeface="Times New Roman"/>
                  <a:ea typeface="Times New Roman"/>
                  <a:cs typeface="Times New Roman"/>
                  <a:sym typeface="Times New Roman"/>
                </a:rPr>
                <a:t>Insieme al Servizio “Sistema Informativo” costituisce il Change Advisory Board </a:t>
              </a:r>
              <a:endParaRPr b="0" i="0" sz="1400" u="none" cap="none" strike="noStrike">
                <a:solidFill>
                  <a:srgbClr val="000000"/>
                </a:solidFill>
                <a:latin typeface="Arial"/>
                <a:ea typeface="Arial"/>
                <a:cs typeface="Arial"/>
                <a:sym typeface="Arial"/>
              </a:endParaRPr>
            </a:p>
          </p:txBody>
        </p:sp>
      </p:grpSp>
      <p:grpSp>
        <p:nvGrpSpPr>
          <p:cNvPr id="1016" name="Google Shape;1016;p54"/>
          <p:cNvGrpSpPr/>
          <p:nvPr/>
        </p:nvGrpSpPr>
        <p:grpSpPr>
          <a:xfrm>
            <a:off x="3203848" y="3317710"/>
            <a:ext cx="5338946" cy="1934795"/>
            <a:chOff x="0" y="32726"/>
            <a:chExt cx="5338946" cy="1934795"/>
          </a:xfrm>
        </p:grpSpPr>
        <p:sp>
          <p:nvSpPr>
            <p:cNvPr id="1017" name="Google Shape;1017;p54"/>
            <p:cNvSpPr/>
            <p:nvPr/>
          </p:nvSpPr>
          <p:spPr>
            <a:xfrm>
              <a:off x="0" y="165566"/>
              <a:ext cx="5318254" cy="243760"/>
            </a:xfrm>
            <a:prstGeom prst="rect">
              <a:avLst/>
            </a:prstGeom>
            <a:solidFill>
              <a:schemeClr val="lt1">
                <a:alpha val="89411"/>
              </a:schemeClr>
            </a:solid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54"/>
            <p:cNvSpPr txBox="1"/>
            <p:nvPr/>
          </p:nvSpPr>
          <p:spPr>
            <a:xfrm>
              <a:off x="0" y="165566"/>
              <a:ext cx="5318254" cy="243760"/>
            </a:xfrm>
            <a:prstGeom prst="rect">
              <a:avLst/>
            </a:prstGeom>
            <a:noFill/>
            <a:ln>
              <a:noFill/>
            </a:ln>
          </p:spPr>
          <p:txBody>
            <a:bodyPr anchorCtr="0" anchor="t" bIns="99550" lIns="492600" spcFirstLastPara="1" rIns="492600" wrap="square" tIns="187450">
              <a:noAutofit/>
            </a:bodyPr>
            <a:lstStyle/>
            <a:p>
              <a:pPr indent="-25400" lvl="1" marL="114300" marR="0" rtl="0" algn="l">
                <a:lnSpc>
                  <a:spcPct val="90000"/>
                </a:lnSpc>
                <a:spcBef>
                  <a:spcPts val="0"/>
                </a:spcBef>
                <a:spcAft>
                  <a:spcPts val="0"/>
                </a:spcAft>
                <a:buClr>
                  <a:schemeClr val="dk1"/>
                </a:buClr>
                <a:buSzPts val="1400"/>
                <a:buFont typeface="Times New Roman"/>
                <a:buNone/>
              </a:pPr>
              <a:r>
                <a:t/>
              </a:r>
              <a:endParaRPr b="0" i="0" sz="1400" u="none" cap="none" strike="noStrike">
                <a:solidFill>
                  <a:schemeClr val="dk1"/>
                </a:solidFill>
                <a:latin typeface="Times New Roman"/>
                <a:ea typeface="Times New Roman"/>
                <a:cs typeface="Times New Roman"/>
                <a:sym typeface="Times New Roman"/>
              </a:endParaRPr>
            </a:p>
          </p:txBody>
        </p:sp>
        <p:sp>
          <p:nvSpPr>
            <p:cNvPr id="1019" name="Google Shape;1019;p54"/>
            <p:cNvSpPr/>
            <p:nvPr/>
          </p:nvSpPr>
          <p:spPr>
            <a:xfrm>
              <a:off x="317352" y="32726"/>
              <a:ext cx="4442933" cy="265680"/>
            </a:xfrm>
            <a:prstGeom prst="roundRect">
              <a:avLst>
                <a:gd fmla="val 16667"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54"/>
            <p:cNvSpPr txBox="1"/>
            <p:nvPr/>
          </p:nvSpPr>
          <p:spPr>
            <a:xfrm>
              <a:off x="330321" y="45695"/>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1400"/>
                <a:buFont typeface="Times New Roman"/>
                <a:buNone/>
              </a:pPr>
              <a:r>
                <a:rPr b="0" i="0" lang="it-IT" sz="1400" u="none" cap="none" strike="noStrike">
                  <a:solidFill>
                    <a:schemeClr val="lt1"/>
                  </a:solidFill>
                  <a:latin typeface="Times New Roman"/>
                  <a:ea typeface="Times New Roman"/>
                  <a:cs typeface="Times New Roman"/>
                  <a:sym typeface="Times New Roman"/>
                </a:rPr>
                <a:t>Progetta SPI da proporre al Comitato di sicurezza; </a:t>
              </a:r>
              <a:endParaRPr b="0" i="0" sz="1400" u="none" cap="none" strike="noStrike">
                <a:solidFill>
                  <a:srgbClr val="000000"/>
                </a:solidFill>
                <a:latin typeface="Arial"/>
                <a:ea typeface="Arial"/>
                <a:cs typeface="Arial"/>
                <a:sym typeface="Arial"/>
              </a:endParaRPr>
            </a:p>
          </p:txBody>
        </p:sp>
        <p:sp>
          <p:nvSpPr>
            <p:cNvPr id="1021" name="Google Shape;1021;p54"/>
            <p:cNvSpPr/>
            <p:nvPr/>
          </p:nvSpPr>
          <p:spPr>
            <a:xfrm>
              <a:off x="0" y="590766"/>
              <a:ext cx="5318254" cy="301648"/>
            </a:xfrm>
            <a:prstGeom prst="rect">
              <a:avLst/>
            </a:prstGeom>
            <a:solidFill>
              <a:schemeClr val="lt1">
                <a:alpha val="89411"/>
              </a:schemeClr>
            </a:solidFill>
            <a:ln cap="flat" cmpd="sng" w="25400">
              <a:solidFill>
                <a:srgbClr val="5BB27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54"/>
            <p:cNvSpPr txBox="1"/>
            <p:nvPr/>
          </p:nvSpPr>
          <p:spPr>
            <a:xfrm>
              <a:off x="0" y="590766"/>
              <a:ext cx="5318254" cy="301648"/>
            </a:xfrm>
            <a:prstGeom prst="rect">
              <a:avLst/>
            </a:prstGeom>
            <a:noFill/>
            <a:ln>
              <a:noFill/>
            </a:ln>
          </p:spPr>
          <p:txBody>
            <a:bodyPr anchorCtr="0" anchor="t" bIns="64000" lIns="492600" spcFirstLastPara="1" rIns="492600" wrap="square" tIns="187450">
              <a:noAutofit/>
            </a:bodyPr>
            <a:lstStyle/>
            <a:p>
              <a:pPr indent="0" lvl="1" marL="57150" marR="0" rtl="0" algn="l">
                <a:lnSpc>
                  <a:spcPct val="90000"/>
                </a:lnSpc>
                <a:spcBef>
                  <a:spcPts val="0"/>
                </a:spcBef>
                <a:spcAft>
                  <a:spcPts val="0"/>
                </a:spcAft>
                <a:buClr>
                  <a:schemeClr val="dk1"/>
                </a:buClr>
                <a:buSzPts val="900"/>
                <a:buFont typeface="Times New Roman"/>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1023" name="Google Shape;1023;p54"/>
            <p:cNvSpPr/>
            <p:nvPr/>
          </p:nvSpPr>
          <p:spPr>
            <a:xfrm>
              <a:off x="317352" y="457926"/>
              <a:ext cx="4442933" cy="265680"/>
            </a:xfrm>
            <a:prstGeom prst="roundRect">
              <a:avLst>
                <a:gd fmla="val 16667" name="adj"/>
              </a:avLst>
            </a:prstGeom>
            <a:solidFill>
              <a:srgbClr val="5BB27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54"/>
            <p:cNvSpPr txBox="1"/>
            <p:nvPr/>
          </p:nvSpPr>
          <p:spPr>
            <a:xfrm>
              <a:off x="330321" y="470895"/>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900"/>
                <a:buFont typeface="Times New Roman"/>
                <a:buNone/>
              </a:pPr>
              <a:r>
                <a:rPr b="0" i="0" lang="it-IT" sz="900" u="none" cap="none" strike="noStrike">
                  <a:solidFill>
                    <a:schemeClr val="lt1"/>
                  </a:solidFill>
                  <a:latin typeface="Times New Roman"/>
                  <a:ea typeface="Times New Roman"/>
                  <a:cs typeface="Times New Roman"/>
                  <a:sym typeface="Times New Roman"/>
                </a:rPr>
                <a:t>Progetta sistema per classificazione e gestione info aziendali e ne gestisce l’evoluzione; </a:t>
              </a:r>
              <a:endParaRPr b="0" i="0" sz="1400" u="none" cap="none" strike="noStrike">
                <a:solidFill>
                  <a:srgbClr val="000000"/>
                </a:solidFill>
                <a:latin typeface="Arial"/>
                <a:ea typeface="Arial"/>
                <a:cs typeface="Arial"/>
                <a:sym typeface="Arial"/>
              </a:endParaRPr>
            </a:p>
          </p:txBody>
        </p:sp>
        <p:sp>
          <p:nvSpPr>
            <p:cNvPr id="1025" name="Google Shape;1025;p54"/>
            <p:cNvSpPr/>
            <p:nvPr/>
          </p:nvSpPr>
          <p:spPr>
            <a:xfrm>
              <a:off x="0" y="1073855"/>
              <a:ext cx="5338946" cy="328880"/>
            </a:xfrm>
            <a:prstGeom prst="rect">
              <a:avLst/>
            </a:prstGeom>
            <a:solidFill>
              <a:schemeClr val="lt1">
                <a:alpha val="89411"/>
              </a:schemeClr>
            </a:solidFill>
            <a:ln cap="flat" cmpd="sng" w="25400">
              <a:solidFill>
                <a:srgbClr val="5F8A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54"/>
            <p:cNvSpPr txBox="1"/>
            <p:nvPr/>
          </p:nvSpPr>
          <p:spPr>
            <a:xfrm>
              <a:off x="0" y="1073855"/>
              <a:ext cx="5338946" cy="328880"/>
            </a:xfrm>
            <a:prstGeom prst="rect">
              <a:avLst/>
            </a:prstGeom>
            <a:noFill/>
            <a:ln>
              <a:noFill/>
            </a:ln>
          </p:spPr>
          <p:txBody>
            <a:bodyPr anchorCtr="0" anchor="t" bIns="64000" lIns="492600" spcFirstLastPara="1" rIns="492600" wrap="square" tIns="187450">
              <a:noAutofit/>
            </a:bodyPr>
            <a:lstStyle/>
            <a:p>
              <a:pPr indent="0" lvl="1" marL="57150" marR="0" rtl="0" algn="l">
                <a:lnSpc>
                  <a:spcPct val="90000"/>
                </a:lnSpc>
                <a:spcBef>
                  <a:spcPts val="0"/>
                </a:spcBef>
                <a:spcAft>
                  <a:spcPts val="0"/>
                </a:spcAft>
                <a:buClr>
                  <a:schemeClr val="dk1"/>
                </a:buClr>
                <a:buSzPts val="900"/>
                <a:buFont typeface="Times New Roman"/>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1027" name="Google Shape;1027;p54"/>
            <p:cNvSpPr/>
            <p:nvPr/>
          </p:nvSpPr>
          <p:spPr>
            <a:xfrm>
              <a:off x="317352" y="941015"/>
              <a:ext cx="4442933" cy="265680"/>
            </a:xfrm>
            <a:prstGeom prst="roundRect">
              <a:avLst>
                <a:gd fmla="val 16667" name="adj"/>
              </a:avLst>
            </a:prstGeom>
            <a:solidFill>
              <a:srgbClr val="5F8A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54"/>
            <p:cNvSpPr txBox="1"/>
            <p:nvPr/>
          </p:nvSpPr>
          <p:spPr>
            <a:xfrm>
              <a:off x="330321" y="953984"/>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900"/>
                <a:buFont typeface="Times New Roman"/>
                <a:buNone/>
              </a:pPr>
              <a:r>
                <a:rPr b="0" i="0" lang="it-IT" sz="900" u="none" cap="none" strike="noStrike">
                  <a:solidFill>
                    <a:schemeClr val="lt1"/>
                  </a:solidFill>
                  <a:latin typeface="Times New Roman"/>
                  <a:ea typeface="Times New Roman"/>
                  <a:cs typeface="Times New Roman"/>
                  <a:sym typeface="Times New Roman"/>
                </a:rPr>
                <a:t>Coordina attuazione interventi operativi volti ad implementare le misure di protezione;</a:t>
              </a:r>
              <a:endParaRPr b="0" i="0" sz="1400" u="none" cap="none" strike="noStrike">
                <a:solidFill>
                  <a:srgbClr val="000000"/>
                </a:solidFill>
                <a:latin typeface="Arial"/>
                <a:ea typeface="Arial"/>
                <a:cs typeface="Arial"/>
                <a:sym typeface="Arial"/>
              </a:endParaRPr>
            </a:p>
          </p:txBody>
        </p:sp>
        <p:sp>
          <p:nvSpPr>
            <p:cNvPr id="1029" name="Google Shape;1029;p54"/>
            <p:cNvSpPr/>
            <p:nvPr/>
          </p:nvSpPr>
          <p:spPr>
            <a:xfrm>
              <a:off x="0" y="1584175"/>
              <a:ext cx="5318254" cy="383346"/>
            </a:xfrm>
            <a:prstGeom prst="rect">
              <a:avLst/>
            </a:prstGeom>
            <a:solidFill>
              <a:schemeClr val="lt1">
                <a:alpha val="89411"/>
              </a:schemeClr>
            </a:solidFill>
            <a:ln cap="flat" cmpd="sng" w="25400">
              <a:solidFill>
                <a:srgbClr val="7F63A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54"/>
            <p:cNvSpPr txBox="1"/>
            <p:nvPr/>
          </p:nvSpPr>
          <p:spPr>
            <a:xfrm>
              <a:off x="0" y="1584175"/>
              <a:ext cx="5318254" cy="383346"/>
            </a:xfrm>
            <a:prstGeom prst="rect">
              <a:avLst/>
            </a:prstGeom>
            <a:noFill/>
            <a:ln>
              <a:noFill/>
            </a:ln>
          </p:spPr>
          <p:txBody>
            <a:bodyPr anchorCtr="0" anchor="t" bIns="64000" lIns="492600" spcFirstLastPara="1" rIns="492600" wrap="square" tIns="187450">
              <a:noAutofit/>
            </a:bodyPr>
            <a:lstStyle/>
            <a:p>
              <a:pPr indent="0" lvl="1" marL="57150" marR="0" rtl="0" algn="l">
                <a:lnSpc>
                  <a:spcPct val="90000"/>
                </a:lnSpc>
                <a:spcBef>
                  <a:spcPts val="0"/>
                </a:spcBef>
                <a:spcAft>
                  <a:spcPts val="0"/>
                </a:spcAft>
                <a:buClr>
                  <a:schemeClr val="dk1"/>
                </a:buClr>
                <a:buSzPts val="900"/>
                <a:buFont typeface="Times New Roman"/>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1031" name="Google Shape;1031;p54"/>
            <p:cNvSpPr/>
            <p:nvPr/>
          </p:nvSpPr>
          <p:spPr>
            <a:xfrm>
              <a:off x="317352" y="1451335"/>
              <a:ext cx="4442933" cy="265680"/>
            </a:xfrm>
            <a:prstGeom prst="roundRect">
              <a:avLst>
                <a:gd fmla="val 16667" name="adj"/>
              </a:avLst>
            </a:prstGeom>
            <a:solidFill>
              <a:srgbClr val="7F63A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54"/>
            <p:cNvSpPr txBox="1"/>
            <p:nvPr/>
          </p:nvSpPr>
          <p:spPr>
            <a:xfrm>
              <a:off x="330321" y="1464304"/>
              <a:ext cx="4416995" cy="239742"/>
            </a:xfrm>
            <a:prstGeom prst="rect">
              <a:avLst/>
            </a:prstGeom>
            <a:noFill/>
            <a:ln>
              <a:noFill/>
            </a:ln>
          </p:spPr>
          <p:txBody>
            <a:bodyPr anchorCtr="0" anchor="ctr" bIns="0" lIns="167925" spcFirstLastPara="1" rIns="167925" wrap="square" tIns="0">
              <a:noAutofit/>
            </a:bodyPr>
            <a:lstStyle/>
            <a:p>
              <a:pPr indent="0" lvl="0" marL="0" marR="0" rtl="0" algn="l">
                <a:lnSpc>
                  <a:spcPct val="90000"/>
                </a:lnSpc>
                <a:spcBef>
                  <a:spcPts val="0"/>
                </a:spcBef>
                <a:spcAft>
                  <a:spcPts val="0"/>
                </a:spcAft>
                <a:buClr>
                  <a:schemeClr val="lt1"/>
                </a:buClr>
                <a:buSzPts val="900"/>
                <a:buFont typeface="Times New Roman"/>
                <a:buNone/>
              </a:pPr>
              <a:r>
                <a:rPr b="0" i="0" lang="it-IT" sz="900" u="none" cap="none" strike="noStrike">
                  <a:solidFill>
                    <a:schemeClr val="lt1"/>
                  </a:solidFill>
                  <a:latin typeface="Times New Roman"/>
                  <a:ea typeface="Times New Roman"/>
                  <a:cs typeface="Times New Roman"/>
                  <a:sym typeface="Times New Roman"/>
                </a:rPr>
                <a:t>supporta gli interventi di audit effettuati dal Servizio Controllo Interno.</a:t>
              </a:r>
              <a:endParaRPr b="0" i="0" sz="1400" u="none" cap="none" strike="noStrike">
                <a:solidFill>
                  <a:srgbClr val="000000"/>
                </a:solidFill>
                <a:latin typeface="Arial"/>
                <a:ea typeface="Arial"/>
                <a:cs typeface="Arial"/>
                <a:sym typeface="Arial"/>
              </a:endParaRPr>
            </a:p>
          </p:txBody>
        </p:sp>
      </p:grpSp>
      <p:pic>
        <p:nvPicPr>
          <p:cNvPr id="1033" name="Google Shape;1033;p54"/>
          <p:cNvPicPr preferRelativeResize="0"/>
          <p:nvPr/>
        </p:nvPicPr>
        <p:blipFill rotWithShape="1">
          <a:blip r:embed="rId4">
            <a:alphaModFix/>
          </a:blip>
          <a:srcRect b="0" l="0" r="0" t="0"/>
          <a:stretch/>
        </p:blipFill>
        <p:spPr>
          <a:xfrm>
            <a:off x="6948264" y="1043608"/>
            <a:ext cx="1953344" cy="1953344"/>
          </a:xfrm>
          <a:prstGeom prst="rect">
            <a:avLst/>
          </a:prstGeom>
          <a:solidFill>
            <a:srgbClr val="93B3D7"/>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55"/>
          <p:cNvSpPr txBox="1"/>
          <p:nvPr>
            <p:ph idx="1" type="body"/>
          </p:nvPr>
        </p:nvSpPr>
        <p:spPr>
          <a:xfrm>
            <a:off x="457200" y="780951"/>
            <a:ext cx="8229600" cy="631825"/>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44061"/>
              </a:buClr>
              <a:buSzPts val="3200"/>
              <a:buNone/>
            </a:pPr>
            <a:r>
              <a:rPr lang="it-IT">
                <a:solidFill>
                  <a:srgbClr val="244061"/>
                </a:solidFill>
                <a:latin typeface="Calibri"/>
                <a:ea typeface="Calibri"/>
                <a:cs typeface="Calibri"/>
                <a:sym typeface="Calibri"/>
              </a:rPr>
              <a:t>A 100 Km di distanza dalla sede principale</a:t>
            </a:r>
            <a:endParaRPr/>
          </a:p>
        </p:txBody>
      </p:sp>
      <p:sp>
        <p:nvSpPr>
          <p:cNvPr id="1039" name="Google Shape;1039;p55"/>
          <p:cNvSpPr txBox="1"/>
          <p:nvPr>
            <p:ph idx="1" type="body"/>
          </p:nvPr>
        </p:nvSpPr>
        <p:spPr>
          <a:xfrm>
            <a:off x="0" y="44624"/>
            <a:ext cx="8964487" cy="64807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100"/>
              <a:buFont typeface="Arial"/>
              <a:buNone/>
            </a:pPr>
            <a:r>
              <a:rPr b="0" i="0" lang="it-IT" sz="4100" u="none" cap="none" strike="noStrike">
                <a:solidFill>
                  <a:schemeClr val="dk1"/>
                </a:solidFill>
                <a:latin typeface="Calibri"/>
                <a:ea typeface="Calibri"/>
                <a:cs typeface="Calibri"/>
                <a:sym typeface="Calibri"/>
              </a:rPr>
              <a:t>Sito Distaster Recovery</a:t>
            </a:r>
            <a:endParaRPr b="0" i="0" sz="4100" u="none" cap="none" strike="noStrike">
              <a:solidFill>
                <a:schemeClr val="dk1"/>
              </a:solidFill>
              <a:latin typeface="Calibri"/>
              <a:ea typeface="Calibri"/>
              <a:cs typeface="Calibri"/>
              <a:sym typeface="Calibri"/>
            </a:endParaRPr>
          </a:p>
        </p:txBody>
      </p:sp>
      <p:sp>
        <p:nvSpPr>
          <p:cNvPr id="1040" name="Google Shape;1040;p55"/>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pic>
        <p:nvPicPr>
          <p:cNvPr id="1041" name="Google Shape;1041;p55"/>
          <p:cNvPicPr preferRelativeResize="0"/>
          <p:nvPr/>
        </p:nvPicPr>
        <p:blipFill rotWithShape="1">
          <a:blip r:embed="rId3">
            <a:alphaModFix/>
          </a:blip>
          <a:srcRect b="22022" l="44587" r="21748" t="27035"/>
          <a:stretch/>
        </p:blipFill>
        <p:spPr>
          <a:xfrm>
            <a:off x="6012160" y="1844824"/>
            <a:ext cx="2519362" cy="3051175"/>
          </a:xfrm>
          <a:prstGeom prst="rect">
            <a:avLst/>
          </a:prstGeom>
          <a:noFill/>
          <a:ln>
            <a:noFill/>
          </a:ln>
          <a:effectLst>
            <a:outerShdw blurRad="190500" rotWithShape="0" algn="tl">
              <a:srgbClr val="000000">
                <a:alpha val="69411"/>
              </a:srgbClr>
            </a:outerShdw>
          </a:effectLst>
        </p:spPr>
      </p:pic>
      <p:pic>
        <p:nvPicPr>
          <p:cNvPr id="1042" name="Google Shape;1042;p55"/>
          <p:cNvPicPr preferRelativeResize="0"/>
          <p:nvPr/>
        </p:nvPicPr>
        <p:blipFill rotWithShape="1">
          <a:blip r:embed="rId4">
            <a:alphaModFix/>
          </a:blip>
          <a:srcRect b="0" l="0" r="0" t="0"/>
          <a:stretch/>
        </p:blipFill>
        <p:spPr>
          <a:xfrm>
            <a:off x="467544" y="1628800"/>
            <a:ext cx="5040560" cy="334357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56"/>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1049" name="Google Shape;1049;p56"/>
          <p:cNvSpPr/>
          <p:nvPr/>
        </p:nvSpPr>
        <p:spPr>
          <a:xfrm>
            <a:off x="1331640" y="188640"/>
            <a:ext cx="5785251" cy="723275"/>
          </a:xfrm>
          <a:prstGeom prst="rect">
            <a:avLst/>
          </a:prstGeom>
          <a:noFill/>
          <a:ln>
            <a:noFill/>
          </a:ln>
        </p:spPr>
        <p:txBody>
          <a:bodyPr anchorCtr="0" anchor="t" bIns="45700" lIns="91425" spcFirstLastPara="1" rIns="91425" wrap="square" tIns="45700">
            <a:spAutoFit/>
          </a:bodyPr>
          <a:lstStyle/>
          <a:p>
            <a:pPr indent="-341313" lvl="0" marL="342900" marR="0" rtl="0" algn="l">
              <a:lnSpc>
                <a:spcPct val="100000"/>
              </a:lnSpc>
              <a:spcBef>
                <a:spcPts val="0"/>
              </a:spcBef>
              <a:spcAft>
                <a:spcPts val="0"/>
              </a:spcAft>
              <a:buClr>
                <a:srgbClr val="000000"/>
              </a:buClr>
              <a:buSzPts val="4100"/>
              <a:buFont typeface="Arial"/>
              <a:buNone/>
            </a:pPr>
            <a:r>
              <a:rPr b="0" i="0" lang="it-IT" sz="4100" u="none" cap="none" strike="noStrike">
                <a:solidFill>
                  <a:srgbClr val="000000"/>
                </a:solidFill>
                <a:latin typeface="Calibri"/>
                <a:ea typeface="Calibri"/>
                <a:cs typeface="Calibri"/>
                <a:sym typeface="Calibri"/>
              </a:rPr>
              <a:t>Il sito di Disaster Recovery</a:t>
            </a:r>
            <a:endParaRPr b="0" i="0" sz="4100" u="none" cap="none" strike="noStrike">
              <a:solidFill>
                <a:srgbClr val="000000"/>
              </a:solidFill>
              <a:latin typeface="Calibri"/>
              <a:ea typeface="Calibri"/>
              <a:cs typeface="Calibri"/>
              <a:sym typeface="Calibri"/>
            </a:endParaRPr>
          </a:p>
        </p:txBody>
      </p:sp>
      <p:grpSp>
        <p:nvGrpSpPr>
          <p:cNvPr id="1050" name="Google Shape;1050;p56"/>
          <p:cNvGrpSpPr/>
          <p:nvPr/>
        </p:nvGrpSpPr>
        <p:grpSpPr>
          <a:xfrm>
            <a:off x="252574" y="1755923"/>
            <a:ext cx="8639905" cy="3041228"/>
            <a:chOff x="1054" y="0"/>
            <a:chExt cx="8639905" cy="3041228"/>
          </a:xfrm>
        </p:grpSpPr>
        <p:sp>
          <p:nvSpPr>
            <p:cNvPr id="1051" name="Google Shape;1051;p56"/>
            <p:cNvSpPr/>
            <p:nvPr/>
          </p:nvSpPr>
          <p:spPr>
            <a:xfrm>
              <a:off x="1054" y="0"/>
              <a:ext cx="2742492" cy="3041228"/>
            </a:xfrm>
            <a:prstGeom prst="roundRect">
              <a:avLst>
                <a:gd fmla="val 10000" name="adj"/>
              </a:avLst>
            </a:prstGeom>
            <a:solidFill>
              <a:srgbClr val="CDE1E8"/>
            </a:soli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56"/>
            <p:cNvSpPr txBox="1"/>
            <p:nvPr/>
          </p:nvSpPr>
          <p:spPr>
            <a:xfrm>
              <a:off x="1054" y="0"/>
              <a:ext cx="2742492" cy="912368"/>
            </a:xfrm>
            <a:prstGeom prst="rect">
              <a:avLst/>
            </a:prstGeom>
            <a:noFill/>
            <a:ln>
              <a:noFill/>
            </a:ln>
          </p:spPr>
          <p:txBody>
            <a:bodyPr anchorCtr="0" anchor="ctr" bIns="64750" lIns="64750" spcFirstLastPara="1" rIns="64750" wrap="square" tIns="64750">
              <a:noAutofit/>
            </a:bodyPr>
            <a:lstStyle/>
            <a:p>
              <a:pPr indent="0" lvl="0" marL="0" marR="0" rtl="0" algn="ctr">
                <a:lnSpc>
                  <a:spcPct val="100000"/>
                </a:lnSpc>
                <a:spcBef>
                  <a:spcPts val="0"/>
                </a:spcBef>
                <a:spcAft>
                  <a:spcPts val="0"/>
                </a:spcAft>
                <a:buClr>
                  <a:schemeClr val="dk1"/>
                </a:buClr>
                <a:buSzPts val="1700"/>
                <a:buFont typeface="Times New Roman"/>
                <a:buNone/>
              </a:pPr>
              <a:r>
                <a:rPr b="0" i="0" lang="it-IT" sz="1700" u="none" cap="none" strike="noStrike">
                  <a:solidFill>
                    <a:schemeClr val="dk1"/>
                  </a:solidFill>
                  <a:latin typeface="Times New Roman"/>
                  <a:ea typeface="Times New Roman"/>
                  <a:cs typeface="Times New Roman"/>
                  <a:sym typeface="Times New Roman"/>
                </a:rPr>
                <a:t>Recepisce una direttiva della Commissione Europea</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1700"/>
                <a:buFont typeface="Times New Roman"/>
                <a:buNone/>
              </a:pPr>
              <a:r>
                <a:t/>
              </a:r>
              <a:endParaRPr b="0" i="0" sz="1700" u="none" cap="none" strike="noStrike">
                <a:solidFill>
                  <a:schemeClr val="dk1"/>
                </a:solidFill>
                <a:latin typeface="Times New Roman"/>
                <a:ea typeface="Times New Roman"/>
                <a:cs typeface="Times New Roman"/>
                <a:sym typeface="Times New Roman"/>
              </a:endParaRPr>
            </a:p>
          </p:txBody>
        </p:sp>
        <p:sp>
          <p:nvSpPr>
            <p:cNvPr id="1053" name="Google Shape;1053;p56"/>
            <p:cNvSpPr/>
            <p:nvPr/>
          </p:nvSpPr>
          <p:spPr>
            <a:xfrm>
              <a:off x="275304" y="913259"/>
              <a:ext cx="2193993" cy="916972"/>
            </a:xfrm>
            <a:prstGeom prst="roundRect">
              <a:avLst>
                <a:gd fmla="val 10000" name="adj"/>
              </a:avLst>
            </a:prstGeom>
            <a:gradFill>
              <a:gsLst>
                <a:gs pos="0">
                  <a:srgbClr val="99EAFF"/>
                </a:gs>
                <a:gs pos="35000">
                  <a:srgbClr val="B8F1FF"/>
                </a:gs>
                <a:gs pos="100000">
                  <a:srgbClr val="E2FBFF"/>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56"/>
            <p:cNvSpPr txBox="1"/>
            <p:nvPr/>
          </p:nvSpPr>
          <p:spPr>
            <a:xfrm>
              <a:off x="302161" y="940116"/>
              <a:ext cx="2140279" cy="863258"/>
            </a:xfrm>
            <a:prstGeom prst="rect">
              <a:avLst/>
            </a:prstGeom>
            <a:noFill/>
            <a:ln>
              <a:noFill/>
            </a:ln>
          </p:spPr>
          <p:txBody>
            <a:bodyPr anchorCtr="0" anchor="ctr" bIns="30475" lIns="40625" spcFirstLastPara="1" rIns="40625" wrap="square" tIns="30475">
              <a:noAutofit/>
            </a:bodyPr>
            <a:lstStyle/>
            <a:p>
              <a:pPr indent="0" lvl="0" marL="0" marR="0" rtl="0" algn="ctr">
                <a:lnSpc>
                  <a:spcPct val="90000"/>
                </a:lnSpc>
                <a:spcBef>
                  <a:spcPts val="0"/>
                </a:spcBef>
                <a:spcAft>
                  <a:spcPts val="0"/>
                </a:spcAft>
                <a:buClr>
                  <a:schemeClr val="dk1"/>
                </a:buClr>
                <a:buSzPts val="1600"/>
                <a:buFont typeface="Times New Roman"/>
                <a:buNone/>
              </a:pPr>
              <a:r>
                <a:rPr b="0" i="0" lang="it-IT" sz="1600" u="none" cap="none" strike="noStrike">
                  <a:solidFill>
                    <a:schemeClr val="dk1"/>
                  </a:solidFill>
                  <a:latin typeface="Times New Roman"/>
                  <a:ea typeface="Times New Roman"/>
                  <a:cs typeface="Times New Roman"/>
                  <a:sym typeface="Times New Roman"/>
                </a:rPr>
                <a:t>Dotata di attrezzature e sistemi d’eccellenza</a:t>
              </a:r>
              <a:endParaRPr b="0" i="0" sz="1400" u="none" cap="none" strike="noStrike">
                <a:solidFill>
                  <a:srgbClr val="000000"/>
                </a:solidFill>
                <a:latin typeface="Arial"/>
                <a:ea typeface="Arial"/>
                <a:cs typeface="Arial"/>
                <a:sym typeface="Arial"/>
              </a:endParaRPr>
            </a:p>
          </p:txBody>
        </p:sp>
        <p:sp>
          <p:nvSpPr>
            <p:cNvPr id="1055" name="Google Shape;1055;p56"/>
            <p:cNvSpPr/>
            <p:nvPr/>
          </p:nvSpPr>
          <p:spPr>
            <a:xfrm>
              <a:off x="275304" y="1971304"/>
              <a:ext cx="2193993" cy="916972"/>
            </a:xfrm>
            <a:prstGeom prst="roundRect">
              <a:avLst>
                <a:gd fmla="val 10000" name="adj"/>
              </a:avLst>
            </a:prstGeom>
            <a:gradFill>
              <a:gsLst>
                <a:gs pos="0">
                  <a:srgbClr val="92FFAA"/>
                </a:gs>
                <a:gs pos="35000">
                  <a:srgbClr val="B3FFC2"/>
                </a:gs>
                <a:gs pos="100000">
                  <a:srgbClr val="E0FFE7"/>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56"/>
            <p:cNvSpPr txBox="1"/>
            <p:nvPr/>
          </p:nvSpPr>
          <p:spPr>
            <a:xfrm>
              <a:off x="302161" y="1998161"/>
              <a:ext cx="2140279" cy="863258"/>
            </a:xfrm>
            <a:prstGeom prst="rect">
              <a:avLst/>
            </a:prstGeom>
            <a:noFill/>
            <a:ln>
              <a:noFill/>
            </a:ln>
          </p:spPr>
          <p:txBody>
            <a:bodyPr anchorCtr="0" anchor="ctr" bIns="30475" lIns="40625" spcFirstLastPara="1" rIns="40625" wrap="square" tIns="30475">
              <a:noAutofit/>
            </a:bodyPr>
            <a:lstStyle/>
            <a:p>
              <a:pPr indent="0" lvl="0" marL="0" marR="0" rtl="0" algn="ctr">
                <a:lnSpc>
                  <a:spcPct val="90000"/>
                </a:lnSpc>
                <a:spcBef>
                  <a:spcPts val="0"/>
                </a:spcBef>
                <a:spcAft>
                  <a:spcPts val="0"/>
                </a:spcAft>
                <a:buClr>
                  <a:schemeClr val="dk1"/>
                </a:buClr>
                <a:buSzPts val="1600"/>
                <a:buFont typeface="Times New Roman"/>
                <a:buNone/>
              </a:pPr>
              <a:r>
                <a:rPr b="0" i="0" lang="it-IT" sz="1600" u="none" cap="none" strike="noStrike">
                  <a:solidFill>
                    <a:schemeClr val="dk1"/>
                  </a:solidFill>
                  <a:latin typeface="Times New Roman"/>
                  <a:ea typeface="Times New Roman"/>
                  <a:cs typeface="Times New Roman"/>
                  <a:sym typeface="Times New Roman"/>
                </a:rPr>
                <a:t>Permette l’archiviazione sicura delle informazioni più importanti</a:t>
              </a:r>
              <a:endParaRPr b="0" i="0" sz="1400" u="none" cap="none" strike="noStrike">
                <a:solidFill>
                  <a:srgbClr val="000000"/>
                </a:solidFill>
                <a:latin typeface="Arial"/>
                <a:ea typeface="Arial"/>
                <a:cs typeface="Arial"/>
                <a:sym typeface="Arial"/>
              </a:endParaRPr>
            </a:p>
          </p:txBody>
        </p:sp>
        <p:sp>
          <p:nvSpPr>
            <p:cNvPr id="1057" name="Google Shape;1057;p56"/>
            <p:cNvSpPr/>
            <p:nvPr/>
          </p:nvSpPr>
          <p:spPr>
            <a:xfrm>
              <a:off x="2949233" y="0"/>
              <a:ext cx="2742492" cy="3041228"/>
            </a:xfrm>
            <a:prstGeom prst="roundRect">
              <a:avLst>
                <a:gd fmla="val 10000" name="adj"/>
              </a:avLst>
            </a:prstGeom>
            <a:solidFill>
              <a:srgbClr val="CDE1E8"/>
            </a:soli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56"/>
            <p:cNvSpPr txBox="1"/>
            <p:nvPr/>
          </p:nvSpPr>
          <p:spPr>
            <a:xfrm>
              <a:off x="2949233" y="0"/>
              <a:ext cx="2742492" cy="91236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dk1"/>
                </a:buClr>
                <a:buSzPts val="1700"/>
                <a:buFont typeface="Times New Roman"/>
                <a:buNone/>
              </a:pPr>
              <a:r>
                <a:rPr b="0" i="0" lang="it-IT" sz="1700" u="none" cap="none" strike="noStrike">
                  <a:solidFill>
                    <a:schemeClr val="dk1"/>
                  </a:solidFill>
                  <a:latin typeface="Times New Roman"/>
                  <a:ea typeface="Times New Roman"/>
                  <a:cs typeface="Times New Roman"/>
                  <a:sym typeface="Times New Roman"/>
                </a:rPr>
                <a:t>Non solo disastro…</a:t>
              </a:r>
              <a:endParaRPr b="0" i="0" sz="1700" u="none" cap="none" strike="noStrike">
                <a:solidFill>
                  <a:schemeClr val="dk1"/>
                </a:solidFill>
                <a:latin typeface="Times New Roman"/>
                <a:ea typeface="Times New Roman"/>
                <a:cs typeface="Times New Roman"/>
                <a:sym typeface="Times New Roman"/>
              </a:endParaRPr>
            </a:p>
          </p:txBody>
        </p:sp>
        <p:sp>
          <p:nvSpPr>
            <p:cNvPr id="1059" name="Google Shape;1059;p56"/>
            <p:cNvSpPr/>
            <p:nvPr/>
          </p:nvSpPr>
          <p:spPr>
            <a:xfrm>
              <a:off x="3223483" y="912368"/>
              <a:ext cx="2193993" cy="1976798"/>
            </a:xfrm>
            <a:prstGeom prst="roundRect">
              <a:avLst>
                <a:gd fmla="val 10000" name="adj"/>
              </a:avLst>
            </a:prstGeom>
            <a:gradFill>
              <a:gsLst>
                <a:gs pos="0">
                  <a:srgbClr val="DCFF8A"/>
                </a:gs>
                <a:gs pos="35000">
                  <a:srgbClr val="E3FFAE"/>
                </a:gs>
                <a:gs pos="100000">
                  <a:srgbClr val="F5FFDC"/>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56"/>
            <p:cNvSpPr txBox="1"/>
            <p:nvPr/>
          </p:nvSpPr>
          <p:spPr>
            <a:xfrm>
              <a:off x="3281381" y="970266"/>
              <a:ext cx="2078197" cy="1861002"/>
            </a:xfrm>
            <a:prstGeom prst="rect">
              <a:avLst/>
            </a:prstGeom>
            <a:noFill/>
            <a:ln>
              <a:noFill/>
            </a:ln>
          </p:spPr>
          <p:txBody>
            <a:bodyPr anchorCtr="0" anchor="ctr" bIns="30475" lIns="40625" spcFirstLastPara="1" rIns="40625" wrap="square" tIns="30475">
              <a:noAutofit/>
            </a:bodyPr>
            <a:lstStyle/>
            <a:p>
              <a:pPr indent="0" lvl="0" marL="0" marR="0" rtl="0" algn="ctr">
                <a:lnSpc>
                  <a:spcPct val="90000"/>
                </a:lnSpc>
                <a:spcBef>
                  <a:spcPts val="0"/>
                </a:spcBef>
                <a:spcAft>
                  <a:spcPts val="0"/>
                </a:spcAft>
                <a:buClr>
                  <a:schemeClr val="dk1"/>
                </a:buClr>
                <a:buSzPts val="1600"/>
                <a:buFont typeface="Times New Roman"/>
                <a:buNone/>
              </a:pPr>
              <a:r>
                <a:rPr b="0" i="0" lang="it-IT" sz="1600" u="none" cap="none" strike="noStrike">
                  <a:solidFill>
                    <a:schemeClr val="dk1"/>
                  </a:solidFill>
                  <a:latin typeface="Times New Roman"/>
                  <a:ea typeface="Times New Roman"/>
                  <a:cs typeface="Times New Roman"/>
                  <a:sym typeface="Times New Roman"/>
                </a:rPr>
                <a:t>Le dotazioni hardware e software presenti sono utilizzate continuamente migliorando le performance dell’Agenzia</a:t>
              </a:r>
              <a:endParaRPr b="0" i="0" sz="1400" u="none" cap="none" strike="noStrike">
                <a:solidFill>
                  <a:srgbClr val="000000"/>
                </a:solidFill>
                <a:latin typeface="Arial"/>
                <a:ea typeface="Arial"/>
                <a:cs typeface="Arial"/>
                <a:sym typeface="Arial"/>
              </a:endParaRPr>
            </a:p>
          </p:txBody>
        </p:sp>
        <p:sp>
          <p:nvSpPr>
            <p:cNvPr id="1061" name="Google Shape;1061;p56"/>
            <p:cNvSpPr/>
            <p:nvPr/>
          </p:nvSpPr>
          <p:spPr>
            <a:xfrm>
              <a:off x="5898467" y="0"/>
              <a:ext cx="2742492" cy="3041228"/>
            </a:xfrm>
            <a:prstGeom prst="roundRect">
              <a:avLst>
                <a:gd fmla="val 10000" name="adj"/>
              </a:avLst>
            </a:prstGeom>
            <a:solidFill>
              <a:srgbClr val="CDE1E8"/>
            </a:soli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56"/>
            <p:cNvSpPr txBox="1"/>
            <p:nvPr/>
          </p:nvSpPr>
          <p:spPr>
            <a:xfrm>
              <a:off x="5898467" y="0"/>
              <a:ext cx="2742492" cy="91236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dk1"/>
                </a:buClr>
                <a:buSzPts val="1700"/>
                <a:buFont typeface="Times New Roman"/>
                <a:buNone/>
              </a:pPr>
              <a:r>
                <a:rPr b="0" i="0" lang="it-IT" sz="1700" u="none" cap="none" strike="noStrike">
                  <a:solidFill>
                    <a:schemeClr val="dk1"/>
                  </a:solidFill>
                  <a:latin typeface="Times New Roman"/>
                  <a:ea typeface="Times New Roman"/>
                  <a:cs typeface="Times New Roman"/>
                  <a:sym typeface="Times New Roman"/>
                </a:rPr>
                <a:t>Sala CED dedicata </a:t>
              </a:r>
              <a:endParaRPr b="0" i="0" sz="1400" u="none" cap="none" strike="noStrike">
                <a:solidFill>
                  <a:srgbClr val="000000"/>
                </a:solidFill>
                <a:latin typeface="Arial"/>
                <a:ea typeface="Arial"/>
                <a:cs typeface="Arial"/>
                <a:sym typeface="Arial"/>
              </a:endParaRPr>
            </a:p>
          </p:txBody>
        </p:sp>
        <p:sp>
          <p:nvSpPr>
            <p:cNvPr id="1063" name="Google Shape;1063;p56"/>
            <p:cNvSpPr/>
            <p:nvPr/>
          </p:nvSpPr>
          <p:spPr>
            <a:xfrm>
              <a:off x="6171662" y="912368"/>
              <a:ext cx="2193993" cy="1976798"/>
            </a:xfrm>
            <a:prstGeom prst="roundRect">
              <a:avLst>
                <a:gd fmla="val 10000" name="adj"/>
              </a:avLst>
            </a:prstGeom>
            <a:gradFill>
              <a:gsLst>
                <a:gs pos="0">
                  <a:srgbClr val="FFBB82"/>
                </a:gs>
                <a:gs pos="35000">
                  <a:srgbClr val="FFCFA8"/>
                </a:gs>
                <a:gs pos="100000">
                  <a:srgbClr val="FFEBD9"/>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56"/>
            <p:cNvSpPr txBox="1"/>
            <p:nvPr/>
          </p:nvSpPr>
          <p:spPr>
            <a:xfrm>
              <a:off x="6229560" y="970266"/>
              <a:ext cx="2078197" cy="1861002"/>
            </a:xfrm>
            <a:prstGeom prst="rect">
              <a:avLst/>
            </a:prstGeom>
            <a:noFill/>
            <a:ln>
              <a:noFill/>
            </a:ln>
          </p:spPr>
          <p:txBody>
            <a:bodyPr anchorCtr="0" anchor="ctr" bIns="30475" lIns="40625" spcFirstLastPara="1" rIns="40625" wrap="square" tIns="30475">
              <a:noAutofit/>
            </a:bodyPr>
            <a:lstStyle/>
            <a:p>
              <a:pPr indent="0" lvl="0" marL="0" marR="0" rtl="0" algn="ctr">
                <a:lnSpc>
                  <a:spcPct val="90000"/>
                </a:lnSpc>
                <a:spcBef>
                  <a:spcPts val="0"/>
                </a:spcBef>
                <a:spcAft>
                  <a:spcPts val="0"/>
                </a:spcAft>
                <a:buClr>
                  <a:schemeClr val="dk1"/>
                </a:buClr>
                <a:buSzPts val="1600"/>
                <a:buFont typeface="Times New Roman"/>
                <a:buNone/>
              </a:pPr>
              <a:r>
                <a:rPr b="0" i="0" lang="it-IT" sz="1600" u="none" cap="none" strike="noStrike">
                  <a:solidFill>
                    <a:schemeClr val="dk1"/>
                  </a:solidFill>
                  <a:latin typeface="Times New Roman"/>
                  <a:ea typeface="Times New Roman"/>
                  <a:cs typeface="Times New Roman"/>
                  <a:sym typeface="Times New Roman"/>
                </a:rPr>
                <a:t>Sale operative e istituzionali immediatamente funzionanti</a:t>
              </a:r>
              <a:endParaRPr b="0" i="0" sz="1400" u="none" cap="none" strike="noStrike">
                <a:solidFill>
                  <a:srgbClr val="000000"/>
                </a:solidFill>
                <a:latin typeface="Arial"/>
                <a:ea typeface="Arial"/>
                <a:cs typeface="Arial"/>
                <a:sym typeface="Arial"/>
              </a:endParaRPr>
            </a:p>
          </p:txBody>
        </p:sp>
      </p:grpSp>
      <p:pic>
        <p:nvPicPr>
          <p:cNvPr descr="http://www.regione.piemonte.it/protezionecivile/images/stories/Paginestatiche/Soccorso/sala%202.jpg" id="1065" name="Google Shape;1065;p56"/>
          <p:cNvPicPr preferRelativeResize="0"/>
          <p:nvPr/>
        </p:nvPicPr>
        <p:blipFill rotWithShape="1">
          <a:blip r:embed="rId3">
            <a:alphaModFix/>
          </a:blip>
          <a:srcRect b="0" l="0" r="0" t="0"/>
          <a:stretch/>
        </p:blipFill>
        <p:spPr>
          <a:xfrm>
            <a:off x="7740352" y="260648"/>
            <a:ext cx="1152128" cy="864096"/>
          </a:xfrm>
          <a:prstGeom prst="rect">
            <a:avLst/>
          </a:prstGeom>
          <a:noFill/>
          <a:ln>
            <a:noFill/>
          </a:ln>
        </p:spPr>
      </p:pic>
      <p:sp>
        <p:nvSpPr>
          <p:cNvPr descr="data:image/jpeg;base64,/9j/4AAQSkZJRgABAQAAAQABAAD/2wCEAAkGBhMQDxIQEBMQDw8SEBQQEBAPEA8QDxAQFBAVFBUQFBQXHCYeGBkjGRIUIC8gJScpLC4sFR4xNTAqNSYrLCkBCQoKDgwOGQ8PGjQlHyU1LywyKSkyLC0sKSwpNSksLCkpLCwpLCwpLikpLCkpKSwsKSwsKSwsKSksLCwsKSksLP/AABEIAOEA4QMBIgACEQEDEQH/xAAcAAEAAgMBAQEAAAAAAAAAAAAABgcBAwUEAgj/xABLEAABAwIABgsOBQMCBgMAAAABAAIDBBEFBgcSITETFBZBUWFykZKz0hUiMjQ1UlNxc3SBobLRQlRVYrEXIyRDY4KTtMHC4SUzov/EABoBAQACAwEAAAAAAAAAAAAAAAADBQECBAb/xAAxEQACAQIDBQgBAwUAAAAAAAAAAQIDEQQSITEyNFFSExQiQXGBkaEFM2GxI0LB0fD/2gAMAwEAAhEDEQA/ALxREQBERAEREAREQBERAEREAREQBERAEREAREQBERAEREAREQBERAEREAREQBEXCxpxrioIg5/fSPuIogbF5GtxP4WjRc/ySAsN21NoQc3litTuFy0muj89nTb91TMmN1fhKVzKVplse+doZTxX1DSc0f8AES4r3MxNwm4XdWxMPmtdKQPiGBRdo3sR3vBxhpUnr+yuWv3Qj9Izpt+6d0I/SM6bfuqo3E4S/UI+efspuJwl+oR88/ZWc8uRju1Hr+i1+6EfpGdNv3TuhH6RnTb91VG4nCX6hHzz9lNxOEv1CPnn7KZ5ch3aj1/Ra/dCP0jOm37p3Qj9Izpt+6qjcThL9Qj55+ym4nCX6hHzz9lM8uQ7tR6/otfuhH6RnTb907oR+kZ02/dVRuJwl+oR88/ZTcThL9Qj55+ymeXId2o9f0Wv3Qj9Izpt+6d0I/SM6bfuqo3E4S/UI+efspuJwl+oR88/ZTPLkO7Uev6LX7oR+kZ02/dO6EfpGdNv3VUbicJfqEfPP2U3E4S/UI+efspnlyHdqPX9Fr90I/SM6bfundCP0jOm37qqNxOEv1CPnn7KbicJfqEfPP2Uzy5Du1Hr+i1+6EfpGdNv3TuhH6RnTb91VG4nCX6hHzz9lZGJWEv1CPnn7KZ5ch3aj1/Ra234/PZ02/dbg8FVGcTMJgXFdE48BMwB/wDwVz5cP4RwY4bZaWsJAE0Wa6Fx4HW70niIa7gWO0a2oysHCekJ6/urF3IoxifjtHXtLdDJ2tznMB0Obe2yMvpzb6xrB0HWCZOpU01dHDUpypycZLUIiLJoEREAREQGuaSwX57wvhGTC+EiGOIbLIWRnXsVJGT3wHCQHO5T1dmNdSWUlQ4aHCnlIPGInEKmslkAdWPO+2kAHFnSsv8AwFDU1aRaYJZITqeasvks7A+DWQRMhgaI42CwA3zvucd9x1k766rKQr10FJo0r3iILdROSVU4+1Cm1CuzsQTYhwLNjTtTjbUKbUK7OxDgTYhwJYdqcbahWdqFdjYhwJsQ4EsO1ONtQptQrs7EOBNiHAlh2px9qFY2oV2TGFDMa8LTS1cWDaN2xPezZqqe19ggBsAP3OP8jeJWGrG8JOTsdrahTahVUY04TqcHVhp2zOmidE2WN8zIy+ziWuaS0AaHMd8CFroso1Qwi+r9pLflq+ShdVJ2aLOGAnUgpwkvfQtvahTahUWwBlQjkIbUWA35ALFnG9o1j9w5t9WBFmuAc2zmkXBBuCDqIO+FLFqWqOCvCpQllmjkbUKztQrsbEOBNiC2sQdqcR9IVz6+lD2Ojka2SN4LXscLtc07xClRiC8dbSAhYym0apQdW2TBGEAYiS2MienJOl8JJDoXHf0BzD8Cv0Fg+tbNEyVhuyRjZGnha5ocPkQqZyr04bJSu3/7zfhaM2U/yZVJdgykvptCG/BrnNHyAUdPSTR2YpdpRhU89hMURFOVYREQBERARnHQ/wCHU+7TdS5VZkiH+ZL7o3rQrRx18TqfdpupcqvyQeOS+6M61qhnvotMPw9T2Lyph3oW5aqfUPUtqmKsIiIAiIgCIiALBK4mN2M7MH0xneM45zY42XtnSOvYE7w0Ek8AKqbDWUWeckA3HBqjHE1mo+s3KjnUUDuwuCniNVouZcNZjBDGDeQEjWG99b4jQPiVEcWKhktRhCoDg6SSoY21xnMgZE0RD1XL9Wi7TwKp6rCksvhvc7ivYcwXowLht1NIHtv62mzrb4vvjiNwuft23qW6/FRjB5ZanYynm9dDw7WPXOUVXYxnw02rmEoaQRG1mngBLjo9blx1HNpybRYYam6dNRZljy03GgjfCsbJjjoWStopnf2pDaAk6I5dexcl2mw3naPxC1cL6a4g6CWm4IcNBa4G4cOMEA/BYjLK7jEUI16biz9QtN1lcDE/GEVdLHIS3ZswbMwEXZINDtG8CRccRXfurG54ycHBuMtoWucaCti1zakMLaU5liHfUnKn+hiluS/ybS+zPWPUTyx+FScqf6GKWZL/ACbS+zPWPUMd9lpU4WPqychZWAsqYqgiIgCFEKAi+OnidT7tN1LlV+SDxyX3RnWtVoY6eJ1Pu03UuVX5IPHJfdGda1Qz30WmH4ep7F50+oLatVPqC2qYqwiIgCIiAIURAR3GzBcVXA6CdufG6x0EhzXA6HtI1OHD/wBiQqkwlk+dGTsM2cN4TNsek3QeiFeNVS5y4dXgS91FOOY7sNX7PYykZsXqln4A/kPaf5sfkvM+hmGuGXoOI5wFYWPcTqWl2RuhxmiYDwXfnf8Ahb4qNMx0f+KKE/8ACB/C5ppJl/h6lSrG8WRx+c3wmubymuH8hYbICpdHjhE7Q+EjjY8/wVrlioqnVZjzwgROvyhoPxWnhJ81ZbVci6L24WwK+lcLnPjeCWnRngDSbgaxbfHyXha6+pYasTQmpI6mCsPy07gWE2BuLEhzeHNcNIVl4tZT2yWZPp/eBaQcpo0O9bdPEVUKyDbVoWYzlHYQ1sLSrq017+Z+nKWtZKwPjc17Dqc03Hq9fEvubUqBxex0mpX5wdwZ19LHgbzxv+vWOHeVyYuYzx18BkZ3r2nMljJuY32va++CNIO+ODSB2U6iloebxWBnh3fbHn/srfLH4VJyp/oYpZkv8m0vsz1j1E8sfhUnKn+hilmS/wAm0vsz1j1iO+yWpwsfVk5CysBZUxVBERAEKIUBF8dPE6n3abqXKr8kHjkvujOtarQx08TqfdpupcqvyQeOS+6M61qhnvotMPw9T2Lzp9QW1aqfUFtUxVhERAEREAREQBfD2Cy+1goCCZScFGooZo2C8gzZIxwvjcHBvrIBHxVJwShwBC/RuGqW7SqixnxLOyump7Nc4kviOhj3E3Lmn8JO+NR4lz1Y31Lz8diFT8L2MiaL7kpJWGzopAeQ4jnbcL7gwbPIbMifynAsaPWXW+V1zZWXXeKdtopsISMkjLAZJM7MYw6c/O0FnqPysunh3Fd0ZMtO0lut8I0kcLoxvj9vNwKSYoYmiF2yyWknIsDY5kYOsM4zvuPy03l0+BdGpTRhoVdXF/1LopKOUOFwvpTXD+JLXuL2XilOkuAu15/c3h4xY+tRaowBURmxZnjzoyHDmNj8lHKDR3UsXGS8R41NckdW4VtQ0X2M0rS/gzxKAz42dJ81FIMCVMhzWxOb+6TvGjj06eYKzcRcXBSRkA50jyHSyWsXEaA0DeaLmw4yd9bUovNc5sdiIypuCONlfNzScqf6GKWZL/JtL7M9Y9RDK3rpOVP9DFL8l/k2l9mesep475W1eFj6snIWVgLKmKoIiIAhRCgIvjp4nU+7TdS5Vfkg8cl90Z1rVaGOnidT7tN1LlV+SE/5kvujOtaoZ76LTD8PU9i69vRxhge9rC+4bnG2cQLm3wXqZKCLggjeINwq+xxwzg50zKavEjXxsEsUrXyR5hkuDmuYddmDXwhcWnwhFD31FhVpbr2Ktvf1bNGAedpWznZkEMI5xvr8XX1r9FvIq5ocphaP7zoXjUXRyseOdmkfFgUlwZjtTTvZGH2kkNo23Dg4hpdYEcTTrssqpF6GlTB1aau1pzRIUXDp8cqaRoc192nSDoHyJW3dTT+d9P3Wc8eZH3er0v4Oui5LcaID+I81/wCF6IsMwusBI0E6g67CeIZ1lnMuZh0akdsWe5FhpXlwphOOmifNK7MjYLuP8ADfJNgBvkhZI0r6I0YawhFBEZJnBrdQ0Xc5x1NaNZPEoJXY00rybuaw8BNyPXmggc5UJxsxtlrZy9xLGi4ijvoiYd7jed8/DUFHlxzq3dkekwv42MY3qbf4LFfhalP+szmf9l9R4ZpB/qsPwf8AZVwijzs7e6U/3Lao8c6SP8bT8Xdle12Uekta7Ok7sqmEW3ayIn+PoPVp/JbNRjlSP/EwfF3ZXzRPhqXFkbgXhufm3Buy9s9pGsX0cV9Kqhd7ECUjC1KLmx2Zp4waeQ25wOZZjUbkkyOvhKdOk5Q8izafF/SpBSYOzGroQRCy2yjQutRseenVcmU5liFnUnKn+hiluS/ybS+zPWPUTyx+FScqf6GKWZL/ACbS+zPWPUcd9nbU4WPqychZWAsqYqgiIgCFEKAi+OnidT7tN1LlVmSXxuX3RnWhWnjp4nU+7TdS5VZkl8bl90Z1oUM99Frh+HqexPcKYTrmzSMjpGT04zdjfs0TCbsBcHNed5194alwqrZn+HgmmceF0lJfnAuuxjBQVBn2RlcylhdG1uxPYHkvaXFzmAuA0hzb+pRPCNfFGc19fWVUuoRUwjZc8FgCtJE2HinFbPh/yaa/BbrE9zaaH922i0DoyNC8mKrgzCdIc2JlpXaGTGT/AEZP3O/lYkwRWVOqF0LL6H1UrzJb1HTzMC6WBMSDDMyd8rnyRkua1jQ1gJaW6b3J0E8CjSd7nZOrBU3FPb/3Mg8MujWdZ31s2Y8J5ypqcRKcatk+Ev8A6XxuIg4Jf+YfssdmyaOMVkrEOE53iecr0wYXlZ4Mjrb4JJaR6ipM7EeD/eHHsg/7hcqvxLlaCYHbIPMksx3SGg/Ja9mzdYyPmiWZP8dquapbTtDXU7Gl9Q+Rzs2GPUCw6wSRYNJtoJ0WK5OUDHM1suZEf8aN39v/AHX6tmI4NYbxXO/o8FRVijpTQwm7nHOrJRoMshGmIftAsDxADfco6519JW0pNLKQ0MNGVR12rcl/kwiIoizCIiGAiIgC7GJRthSk5Un/AE8i466+JnlSl5UnUSLeG8iDE/oy9D9B0Lu9W6bUtFD4IW+bUrA8Z5lO5Y/CpOVP9DFLMl/k2l9meseonlj8Kk5U/wBDFLMl/k2l9meseoY77LOpwsfVk5CysBZUxVBERAEKIUBF8dPE6n3abqXKrckg/wAuX3RvWtVpY6eJ1Pu03UuVX5IfHJfdGda1Qz30WuH4ep7Fk4dxZgrBHs7C8ROL2Wc5mlzc0glumx0aOIL4osBRQDNgijiH+2wNJ9Z1n4qTRQXC+hSBbuJxqs0rEeODeFVxjfjQ5lZJTx6GQZrSN58paHFzuEDOAA1XBPArmqIwAqMyj4IdDWyVIBdBPml7gCdjlDQwh3ADmgg6rkjgUVWLy6HdgakXV8Z5Y8b57gvIeBvEZpHqI0hSfBOPMbrCQAcT9B+DwLc4+KrxrwdSyuZScT0E6VOotUXfRz08wGa4NJ1B9hf1HUfgVH8d8INpG7HGf77xcW07EzVsh4zqaOG51BVzR4RkiN43lvFvH1jfX3hHCklQ7OldnGwGqw0Cy37XS1jjj+PUZ3UtOR5Xvv6t7fXyiwX2URY7DKICiAIiIAiIgC6+JnlSl5UnUSLkLr4meVKXlSdRIt4byIMT+jL0P0FQ+CFvm1LRQ+CFvm1KwPGeZTuWPwqTlT/QxSzJf5NpfZnrHqJ5Y/CpOVP9DFLMl/k2l9meseoY77LOpwsfVk5CysBZUxVBERAEKIUBF8dPE6n3abqXKr8kHjkvujOtarQx08TqfdpupcqvyQeOS+6M61qhnvotMPw9T2Lzp9QW1aqfUFtUxVmqdtwonhrBhN9FwdamBC0TUocsNXJadTIyl8LYkRuJLAYX8Mehp9bNXNZRetwDPBcluyM86O5+JbrHzV9VeBQd5cKtwAoJUy1o4zL5lJtmBX3dWDhfFCOS5eyzvPZ3r+ca/jdRWsxQmjN4nCVvmu7x/PqPyUDgWtPGJrxHHc6y62LGBDM4VDx/bBvC0/jIP/2HiG9w694L6wZifNNI3Z2iOEG7m5wLpP296TYcJv8A+rJpsEgNFhYCwAAsABvLeEPM58Tik/DHYU3CfC5bvqK2L4jGl/tH/WV9qF7Szp7qCIiwbBERAF18TPKlLypOokXIXXxM8qUvKk6iRbw3kQYn9GXofoKh8ELfNqWih8ELfNqVgeM8yncsfhUnKn+hilmS/wAm0vsz1j1E8sfhUnKn+hilmS/ybS+zPWPUMd9lnU4WPqychZWAsqYqgiIgCFEKAi+OnidT7tN1LlV+SDxyX3RnWtVoY6eJ1Pu03UuVX5IPHJfdGda1Qz30WmH4ep7F50+oLatVPqC2qYqwiIgMFq0y0wK3ogORVYJB3vkuRU4v8Sly+DGFq4pksasokXo8BWK99TS5rV2REF4cJjR8QlrI2VRylqfmoeFJ7WTrHL6XyPCk9rJ1jl9Kve1nsqe5H0QREWDcIiIAuviZ5UpeVJ1Ei5C6+JnlSl5UnUSLeG8iDE/oy9D9BUPghb5tS0UPghb5tSsDxnmU7lj8Kk5U/wBDFLMl/k2l9meseonlj8Kk5U/0MUsyX+TaX2Z6x6hjvss6nCx9WTkLKwFlTFUEREAREQEZxyZekqANZppgP+U5VZkhcNuScdILcdpW3/kK4cMMBBBFxaxHCOBUVgaV2C8J5rg4iGQsIA0y0smpwG+c3Nd62WUNTRplrhPHSnTW1r+D9EU+oepbV5MG1TZI2vjcHsc0Oa5puHA6iF6rqYq2rOzMosXS6GDKLF0ugMosXS6AyudhTV8QuhdeLCLLg2WHsNobT8zFwDpPaydY5Z2QKz8JYm0+cS2CMXJJs06STcn5rwbj4fQs5j91xumemp43wpWK/wBkCbIFYG4+H0LeY/dNx8PoW8x+6x2ZJ3wr/ZAmyBWBuPh9C3mP3TcfD6FvMfunZjvhX+yBdjEp18KUvKk6iRSkYnQ+hZzH7rt4AxUhjkZI2FjZG3zXgd824LTY+okfFbRp6kNfGZoONtpP6HwQt82pa6RlgvqpkAaSSAALknQAOEneC7DzfmU/lhd39IN+87rcWbGL/NS3JgP/AI2lv6K/wL3Efyqyx6wq7CFcGQd8HWp6b9wJu6biBOnksBVx4s0Ihhjib4MbGxt9TWht/l81BDWTZaYhZKEKb27SRBZWAsqcqQiIgCIiA8WEIbg+pVzjnigKsBzCI6mO+xyG+a4azG/9t9N94+sg2i9l1yK7B995aSVzoo1XB6FS4v451GC37BUtfEL3zXAOjfwvbvG/C0+sEqcwZVqUtGc5rTwEvH8tXtnwe1zSyRjZGHWyRoe0/A6FzjiVQHSaWEHi2Ro5muAUdmtEzunOlU1nDXmtD0/1TpPPZ0ndhP6p0nns6TuwvLuHwf8AlYulN2k3D4P/ACsXSm7SePmaZcP0P5PV/VOk89nSd2E/qnSeezpO7C8u4fB/5WLpTdpNw+D/AMrF0pu0nj5jLh+h/J6v6p0nns6Tuwn9U6Tz2dJ3YXl3D4P/ACsXSm7Sbh8H/lYulN2k8fMZcP0P5PV/VOk89nSd2F8vyn0Z/GzpO7C8+4fB/wCVi6U3aTcPg/8AKxdKbtJ4+Zm2H6H8nxJj/RO/GzpP7C17uaHz2c7uwt+4fB/5WLpTdpNw+D/ysXSm7SxaXM2vR6X8mjdzQ+eznd2E3c0Pns53dhb9w+D/AMrF0pu0m4fB/wCVi6U3aS0uYvR6X8mjdzQ+eznd2E3c0Pns53dhb9w+D/ysXSm7Sbh8H/lYulN2ktLmL0el/Jo3dUPns53dhbosoVE38bOk/sLO4fB/5WLpTdpNw+D/AMrF0pu0lpczDdB/2v5Nz8qlI0aHtJ4A55/8FC8Z8oMteTTUzZJc7/TjaQDxuGsjlWbwhS7cTQDVSxfEyEcxcuhS4LZG3MhjjiZvtjY1gPrAGlZtJ6NmYTpU3eENf31IjiZiWad2z1BD6pwtoOc2Fp1tad9x3z8BouTZmDYLALy0WDrLsRx2CkjG2w4q1VzbbPtERbnMEREAREQBfLmXX0iA8slICtJoV0EWLG6mzn7QTaC6CJZDOzn7QTaC6CJZDOzn7QTaC6CJZDOzn7QTaC6CJZDOzn7QTaC6CJZDOzn7QTaC6CJZDOzn7QTaC6CJZDOzn7QTaC6CJZDOzn7RW2OjAXrRLDOz4ayy+0RZNAiIgCIiAIiIAiIgCIiAIiIAiIgCIiAIiIAiIgCIiAIiIAiIgCIiAIiIAiIgCIiA/9k=" id="1066" name="Google Shape;1066;p5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57"/>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1073" name="Google Shape;1073;p57"/>
          <p:cNvSpPr/>
          <p:nvPr/>
        </p:nvSpPr>
        <p:spPr>
          <a:xfrm>
            <a:off x="2102891" y="41429"/>
            <a:ext cx="5785251" cy="723275"/>
          </a:xfrm>
          <a:prstGeom prst="rect">
            <a:avLst/>
          </a:prstGeom>
          <a:noFill/>
          <a:ln>
            <a:noFill/>
          </a:ln>
        </p:spPr>
        <p:txBody>
          <a:bodyPr anchorCtr="0" anchor="t" bIns="45700" lIns="91425" spcFirstLastPara="1" rIns="91425" wrap="square" tIns="45700">
            <a:spAutoFit/>
          </a:bodyPr>
          <a:lstStyle/>
          <a:p>
            <a:pPr indent="-341313" lvl="0" marL="342900" marR="0" rtl="0" algn="l">
              <a:lnSpc>
                <a:spcPct val="100000"/>
              </a:lnSpc>
              <a:spcBef>
                <a:spcPts val="0"/>
              </a:spcBef>
              <a:spcAft>
                <a:spcPts val="0"/>
              </a:spcAft>
              <a:buClr>
                <a:srgbClr val="000000"/>
              </a:buClr>
              <a:buSzPts val="4100"/>
              <a:buFont typeface="Arial"/>
              <a:buNone/>
            </a:pPr>
            <a:r>
              <a:rPr b="0" i="0" lang="it-IT" sz="4100" u="none" cap="none" strike="noStrike">
                <a:solidFill>
                  <a:schemeClr val="dk1"/>
                </a:solidFill>
                <a:latin typeface="Calibri"/>
                <a:ea typeface="Calibri"/>
                <a:cs typeface="Calibri"/>
                <a:sym typeface="Calibri"/>
              </a:rPr>
              <a:t>Il sito di Disaster Recovery</a:t>
            </a:r>
            <a:endParaRPr b="0" i="0" sz="4100" u="none" cap="none" strike="noStrike">
              <a:solidFill>
                <a:schemeClr val="dk1"/>
              </a:solidFill>
              <a:latin typeface="Calibri"/>
              <a:ea typeface="Calibri"/>
              <a:cs typeface="Calibri"/>
              <a:sym typeface="Calibri"/>
            </a:endParaRPr>
          </a:p>
        </p:txBody>
      </p:sp>
      <p:grpSp>
        <p:nvGrpSpPr>
          <p:cNvPr id="1074" name="Google Shape;1074;p57"/>
          <p:cNvGrpSpPr/>
          <p:nvPr/>
        </p:nvGrpSpPr>
        <p:grpSpPr>
          <a:xfrm>
            <a:off x="571112" y="1701221"/>
            <a:ext cx="3215429" cy="3383548"/>
            <a:chOff x="569434" y="413"/>
            <a:chExt cx="3215429" cy="3383548"/>
          </a:xfrm>
        </p:grpSpPr>
        <p:sp>
          <p:nvSpPr>
            <p:cNvPr id="1075" name="Google Shape;1075;p57"/>
            <p:cNvSpPr/>
            <p:nvPr/>
          </p:nvSpPr>
          <p:spPr>
            <a:xfrm>
              <a:off x="569434" y="413"/>
              <a:ext cx="3215429" cy="1353419"/>
            </a:xfrm>
            <a:prstGeom prst="roundRect">
              <a:avLst>
                <a:gd fmla="val 10000" name="adj"/>
              </a:avLst>
            </a:prstGeom>
            <a:solidFill>
              <a:srgbClr val="BF504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57"/>
            <p:cNvSpPr txBox="1"/>
            <p:nvPr/>
          </p:nvSpPr>
          <p:spPr>
            <a:xfrm>
              <a:off x="609074" y="40053"/>
              <a:ext cx="3136149" cy="127413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Times New Roman"/>
                <a:buNone/>
              </a:pPr>
              <a:r>
                <a:rPr b="0" i="0" lang="it-IT" sz="1800" u="none" cap="none" strike="noStrike">
                  <a:solidFill>
                    <a:schemeClr val="lt1"/>
                  </a:solidFill>
                  <a:latin typeface="Times New Roman"/>
                  <a:ea typeface="Times New Roman"/>
                  <a:cs typeface="Times New Roman"/>
                  <a:sym typeface="Times New Roman"/>
                </a:rPr>
                <a:t>Delle Funzioni Istituzionali dell’Organismo Pagatore (Autorizzazione, Esecuzione e Contabilizzazione)</a:t>
              </a:r>
              <a:endParaRPr b="0" i="0" sz="1800" u="none" cap="none" strike="noStrike">
                <a:solidFill>
                  <a:schemeClr val="lt1"/>
                </a:solidFill>
                <a:latin typeface="Times New Roman"/>
                <a:ea typeface="Times New Roman"/>
                <a:cs typeface="Times New Roman"/>
                <a:sym typeface="Times New Roman"/>
              </a:endParaRPr>
            </a:p>
          </p:txBody>
        </p:sp>
        <p:sp>
          <p:nvSpPr>
            <p:cNvPr id="1077" name="Google Shape;1077;p57"/>
            <p:cNvSpPr/>
            <p:nvPr/>
          </p:nvSpPr>
          <p:spPr>
            <a:xfrm rot="5400000">
              <a:off x="1923382" y="1387668"/>
              <a:ext cx="507532" cy="609038"/>
            </a:xfrm>
            <a:prstGeom prst="rightArrow">
              <a:avLst>
                <a:gd fmla="val 60000" name="adj1"/>
                <a:gd fmla="val 50000" name="adj2"/>
              </a:avLst>
            </a:prstGeom>
            <a:solidFill>
              <a:srgbClr val="BF50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57"/>
            <p:cNvSpPr txBox="1"/>
            <p:nvPr/>
          </p:nvSpPr>
          <p:spPr>
            <a:xfrm>
              <a:off x="1994437" y="1438421"/>
              <a:ext cx="365422" cy="35527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500"/>
                <a:buFont typeface="Times New Roman"/>
                <a:buNone/>
              </a:pPr>
              <a:r>
                <a:t/>
              </a:r>
              <a:endParaRPr b="0" i="0" sz="2500" u="none" cap="none" strike="noStrike">
                <a:solidFill>
                  <a:schemeClr val="lt1"/>
                </a:solidFill>
                <a:latin typeface="Times New Roman"/>
                <a:ea typeface="Times New Roman"/>
                <a:cs typeface="Times New Roman"/>
                <a:sym typeface="Times New Roman"/>
              </a:endParaRPr>
            </a:p>
          </p:txBody>
        </p:sp>
        <p:sp>
          <p:nvSpPr>
            <p:cNvPr id="1079" name="Google Shape;1079;p57"/>
            <p:cNvSpPr/>
            <p:nvPr/>
          </p:nvSpPr>
          <p:spPr>
            <a:xfrm>
              <a:off x="569434" y="2030542"/>
              <a:ext cx="3215429" cy="1353419"/>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57"/>
            <p:cNvSpPr txBox="1"/>
            <p:nvPr/>
          </p:nvSpPr>
          <p:spPr>
            <a:xfrm>
              <a:off x="609074" y="2070182"/>
              <a:ext cx="3136149" cy="127413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Times New Roman"/>
                <a:buNone/>
              </a:pPr>
              <a:r>
                <a:rPr b="0" i="0" lang="it-IT" sz="2000" u="none" cap="none" strike="noStrike">
                  <a:solidFill>
                    <a:schemeClr val="lt1"/>
                  </a:solidFill>
                  <a:latin typeface="Times New Roman"/>
                  <a:ea typeface="Times New Roman"/>
                  <a:cs typeface="Times New Roman"/>
                  <a:sym typeface="Times New Roman"/>
                </a:rPr>
                <a:t>Dei processi amministrativi ritenuti più critici (ad esempio la contabilità del funzionamento dell’Agenzia)</a:t>
              </a:r>
              <a:endParaRPr b="0" i="0" sz="2000" u="none" cap="none" strike="noStrike">
                <a:solidFill>
                  <a:schemeClr val="lt1"/>
                </a:solidFill>
                <a:latin typeface="Times New Roman"/>
                <a:ea typeface="Times New Roman"/>
                <a:cs typeface="Times New Roman"/>
                <a:sym typeface="Times New Roman"/>
              </a:endParaRPr>
            </a:p>
          </p:txBody>
        </p:sp>
      </p:grpSp>
      <p:sp>
        <p:nvSpPr>
          <p:cNvPr id="1081" name="Google Shape;1081;p57"/>
          <p:cNvSpPr/>
          <p:nvPr/>
        </p:nvSpPr>
        <p:spPr>
          <a:xfrm>
            <a:off x="500063" y="764704"/>
            <a:ext cx="3487737" cy="830263"/>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it-IT" sz="2400" u="none" cap="none" strike="noStrike">
                <a:solidFill>
                  <a:schemeClr val="dk1"/>
                </a:solidFill>
                <a:latin typeface="Times New Roman"/>
                <a:ea typeface="Times New Roman"/>
                <a:cs typeface="Times New Roman"/>
                <a:sym typeface="Times New Roman"/>
              </a:rPr>
              <a:t>In caso di “disastro”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it-IT" sz="2400" u="none" cap="none" strike="noStrike">
                <a:solidFill>
                  <a:schemeClr val="dk1"/>
                </a:solidFill>
                <a:latin typeface="Times New Roman"/>
                <a:ea typeface="Times New Roman"/>
                <a:cs typeface="Times New Roman"/>
                <a:sym typeface="Times New Roman"/>
              </a:rPr>
              <a:t>Garantisce la continuità:</a:t>
            </a:r>
            <a:endParaRPr b="0" i="0" sz="1400" u="none" cap="none" strike="noStrike">
              <a:solidFill>
                <a:srgbClr val="000000"/>
              </a:solidFill>
              <a:latin typeface="Arial"/>
              <a:ea typeface="Arial"/>
              <a:cs typeface="Arial"/>
              <a:sym typeface="Arial"/>
            </a:endParaRPr>
          </a:p>
        </p:txBody>
      </p:sp>
      <p:sp>
        <p:nvSpPr>
          <p:cNvPr id="1082" name="Google Shape;1082;p57"/>
          <p:cNvSpPr/>
          <p:nvPr/>
        </p:nvSpPr>
        <p:spPr>
          <a:xfrm>
            <a:off x="5040313" y="764704"/>
            <a:ext cx="2806700" cy="830262"/>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it-IT" sz="2400" u="none" cap="none" strike="noStrike">
                <a:solidFill>
                  <a:schemeClr val="dk1"/>
                </a:solidFill>
                <a:latin typeface="Times New Roman"/>
                <a:ea typeface="Times New Roman"/>
                <a:cs typeface="Times New Roman"/>
                <a:sym typeface="Times New Roman"/>
              </a:rPr>
              <a:t>Nell’attività ordinaria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it-IT" sz="2400" u="none" cap="none" strike="noStrike">
                <a:solidFill>
                  <a:schemeClr val="dk1"/>
                </a:solidFill>
                <a:latin typeface="Times New Roman"/>
                <a:ea typeface="Times New Roman"/>
                <a:cs typeface="Times New Roman"/>
                <a:sym typeface="Times New Roman"/>
              </a:rPr>
              <a:t>Consente di: </a:t>
            </a:r>
            <a:endParaRPr b="0" i="0" sz="1400" u="none" cap="none" strike="noStrike">
              <a:solidFill>
                <a:srgbClr val="000000"/>
              </a:solidFill>
              <a:latin typeface="Arial"/>
              <a:ea typeface="Arial"/>
              <a:cs typeface="Arial"/>
              <a:sym typeface="Arial"/>
            </a:endParaRPr>
          </a:p>
        </p:txBody>
      </p:sp>
      <p:grpSp>
        <p:nvGrpSpPr>
          <p:cNvPr id="1083" name="Google Shape;1083;p57"/>
          <p:cNvGrpSpPr/>
          <p:nvPr/>
        </p:nvGrpSpPr>
        <p:grpSpPr>
          <a:xfrm>
            <a:off x="4792014" y="1702917"/>
            <a:ext cx="4028458" cy="3452165"/>
            <a:chOff x="0" y="2109"/>
            <a:chExt cx="4028458" cy="3452165"/>
          </a:xfrm>
        </p:grpSpPr>
        <p:sp>
          <p:nvSpPr>
            <p:cNvPr id="1084" name="Google Shape;1084;p57"/>
            <p:cNvSpPr/>
            <p:nvPr/>
          </p:nvSpPr>
          <p:spPr>
            <a:xfrm>
              <a:off x="0" y="2109"/>
              <a:ext cx="4028458" cy="1380866"/>
            </a:xfrm>
            <a:prstGeom prst="roundRect">
              <a:avLst>
                <a:gd fmla="val 10000" name="adj"/>
              </a:avLst>
            </a:prstGeom>
            <a:solidFill>
              <a:srgbClr val="BF504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57"/>
            <p:cNvSpPr txBox="1"/>
            <p:nvPr/>
          </p:nvSpPr>
          <p:spPr>
            <a:xfrm>
              <a:off x="40444" y="42553"/>
              <a:ext cx="3947570" cy="129997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Times New Roman"/>
                <a:buNone/>
              </a:pPr>
              <a:r>
                <a:rPr b="0" i="0" lang="it-IT" sz="1800" u="none" cap="none" strike="noStrike">
                  <a:solidFill>
                    <a:schemeClr val="lt1"/>
                  </a:solidFill>
                  <a:latin typeface="Times New Roman"/>
                  <a:ea typeface="Times New Roman"/>
                  <a:cs typeface="Times New Roman"/>
                  <a:sym typeface="Times New Roman"/>
                </a:rPr>
                <a:t>Mettere a disposizione dell’ARCEA un’infrastruttura hardware e software più evoluta per i Servizi Informatici</a:t>
              </a:r>
              <a:endParaRPr b="0" i="0" sz="1800" u="none" cap="none" strike="noStrike">
                <a:solidFill>
                  <a:schemeClr val="lt1"/>
                </a:solidFill>
                <a:latin typeface="Times New Roman"/>
                <a:ea typeface="Times New Roman"/>
                <a:cs typeface="Times New Roman"/>
                <a:sym typeface="Times New Roman"/>
              </a:endParaRPr>
            </a:p>
          </p:txBody>
        </p:sp>
        <p:sp>
          <p:nvSpPr>
            <p:cNvPr id="1086" name="Google Shape;1086;p57"/>
            <p:cNvSpPr/>
            <p:nvPr/>
          </p:nvSpPr>
          <p:spPr>
            <a:xfrm rot="5400000">
              <a:off x="1755316" y="1417497"/>
              <a:ext cx="517824" cy="621389"/>
            </a:xfrm>
            <a:prstGeom prst="rightArrow">
              <a:avLst>
                <a:gd fmla="val 60000" name="adj1"/>
                <a:gd fmla="val 50000" name="adj2"/>
              </a:avLst>
            </a:prstGeom>
            <a:solidFill>
              <a:srgbClr val="BF50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57"/>
            <p:cNvSpPr txBox="1"/>
            <p:nvPr/>
          </p:nvSpPr>
          <p:spPr>
            <a:xfrm>
              <a:off x="1827812" y="1469280"/>
              <a:ext cx="372833" cy="3624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500"/>
                <a:buFont typeface="Times New Roman"/>
                <a:buNone/>
              </a:pPr>
              <a:r>
                <a:t/>
              </a:r>
              <a:endParaRPr b="0" i="0" sz="2500" u="none" cap="none" strike="noStrike">
                <a:solidFill>
                  <a:schemeClr val="lt1"/>
                </a:solidFill>
                <a:latin typeface="Times New Roman"/>
                <a:ea typeface="Times New Roman"/>
                <a:cs typeface="Times New Roman"/>
                <a:sym typeface="Times New Roman"/>
              </a:endParaRPr>
            </a:p>
          </p:txBody>
        </p:sp>
        <p:sp>
          <p:nvSpPr>
            <p:cNvPr id="1088" name="Google Shape;1088;p57"/>
            <p:cNvSpPr/>
            <p:nvPr/>
          </p:nvSpPr>
          <p:spPr>
            <a:xfrm>
              <a:off x="0" y="2073408"/>
              <a:ext cx="4028458" cy="1380866"/>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57"/>
            <p:cNvSpPr txBox="1"/>
            <p:nvPr/>
          </p:nvSpPr>
          <p:spPr>
            <a:xfrm>
              <a:off x="40444" y="2113852"/>
              <a:ext cx="3947570" cy="1299978"/>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Times New Roman"/>
                <a:buNone/>
              </a:pPr>
              <a:r>
                <a:rPr b="0" i="0" lang="it-IT" sz="2000" u="none" cap="none" strike="noStrike">
                  <a:solidFill>
                    <a:schemeClr val="lt1"/>
                  </a:solidFill>
                  <a:latin typeface="Times New Roman"/>
                  <a:ea typeface="Times New Roman"/>
                  <a:cs typeface="Times New Roman"/>
                  <a:sym typeface="Times New Roman"/>
                </a:rPr>
                <a:t>Bilanciare il carico computazionale tra le due “sale CED” (Catanzaro e Cosenza) decongestionando anche durante i picchi lavorativi la sede principale</a:t>
              </a:r>
              <a:endParaRPr b="0" i="0" sz="2000" u="none" cap="none" strike="noStrike">
                <a:solidFill>
                  <a:schemeClr val="lt1"/>
                </a:solidFill>
                <a:latin typeface="Times New Roman"/>
                <a:ea typeface="Times New Roman"/>
                <a:cs typeface="Times New Roman"/>
                <a:sym typeface="Times New Roman"/>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58"/>
          <p:cNvSpPr txBox="1"/>
          <p:nvPr>
            <p:ph idx="4294967295"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sp>
        <p:nvSpPr>
          <p:cNvPr id="1095" name="Google Shape;1095;p58"/>
          <p:cNvSpPr txBox="1"/>
          <p:nvPr/>
        </p:nvSpPr>
        <p:spPr>
          <a:xfrm>
            <a:off x="323528" y="116632"/>
            <a:ext cx="8712968" cy="7232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100"/>
              <a:buFont typeface="Arial"/>
              <a:buNone/>
            </a:pPr>
            <a:r>
              <a:rPr b="0" i="0" lang="it-IT" sz="4100" u="none" cap="none" strike="noStrike">
                <a:solidFill>
                  <a:schemeClr val="dk1"/>
                </a:solidFill>
                <a:latin typeface="Times New Roman"/>
                <a:ea typeface="Times New Roman"/>
                <a:cs typeface="Times New Roman"/>
                <a:sym typeface="Times New Roman"/>
              </a:rPr>
              <a:t>Risk Assessment</a:t>
            </a:r>
            <a:endParaRPr b="0" i="0" sz="4100" u="none" cap="none" strike="noStrike">
              <a:solidFill>
                <a:schemeClr val="dk1"/>
              </a:solidFill>
              <a:latin typeface="Times New Roman"/>
              <a:ea typeface="Times New Roman"/>
              <a:cs typeface="Times New Roman"/>
              <a:sym typeface="Times New Roman"/>
            </a:endParaRPr>
          </a:p>
        </p:txBody>
      </p:sp>
      <p:pic>
        <p:nvPicPr>
          <p:cNvPr id="1096" name="Google Shape;1096;p58"/>
          <p:cNvPicPr preferRelativeResize="0"/>
          <p:nvPr/>
        </p:nvPicPr>
        <p:blipFill rotWithShape="1">
          <a:blip r:embed="rId3">
            <a:alphaModFix/>
          </a:blip>
          <a:srcRect b="0" l="0" r="0" t="0"/>
          <a:stretch/>
        </p:blipFill>
        <p:spPr>
          <a:xfrm>
            <a:off x="237827" y="1164106"/>
            <a:ext cx="3254053" cy="3991696"/>
          </a:xfrm>
          <a:prstGeom prst="rect">
            <a:avLst/>
          </a:prstGeom>
          <a:noFill/>
          <a:ln>
            <a:noFill/>
          </a:ln>
        </p:spPr>
      </p:pic>
      <p:sp>
        <p:nvSpPr>
          <p:cNvPr id="1097" name="Google Shape;1097;p58"/>
          <p:cNvSpPr txBox="1"/>
          <p:nvPr/>
        </p:nvSpPr>
        <p:spPr>
          <a:xfrm>
            <a:off x="2123728" y="836712"/>
            <a:ext cx="50841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imes New Roman"/>
                <a:ea typeface="Times New Roman"/>
                <a:cs typeface="Times New Roman"/>
                <a:sym typeface="Times New Roman"/>
              </a:rPr>
              <a:t>Ispirato a VERA – Processo articolato e formalizzato</a:t>
            </a:r>
            <a:endParaRPr b="0" i="0" sz="1400" u="none" cap="none" strike="noStrike">
              <a:solidFill>
                <a:srgbClr val="000000"/>
              </a:solidFill>
              <a:latin typeface="Arial"/>
              <a:ea typeface="Arial"/>
              <a:cs typeface="Arial"/>
              <a:sym typeface="Arial"/>
            </a:endParaRPr>
          </a:p>
        </p:txBody>
      </p:sp>
      <p:graphicFrame>
        <p:nvGraphicFramePr>
          <p:cNvPr id="1098" name="Google Shape;1098;p58"/>
          <p:cNvGraphicFramePr/>
          <p:nvPr/>
        </p:nvGraphicFramePr>
        <p:xfrm>
          <a:off x="3707901" y="1556792"/>
          <a:ext cx="3000000" cy="3000000"/>
        </p:xfrm>
        <a:graphic>
          <a:graphicData uri="http://schemas.openxmlformats.org/drawingml/2006/table">
            <a:tbl>
              <a:tblPr>
                <a:noFill/>
                <a:tableStyleId>{8CC64328-9AEF-49ED-8F80-6F6139ED8B47}</a:tableStyleId>
              </a:tblPr>
              <a:tblGrid>
                <a:gridCol w="944000"/>
                <a:gridCol w="944000"/>
                <a:gridCol w="618000"/>
                <a:gridCol w="441425"/>
                <a:gridCol w="393900"/>
                <a:gridCol w="393900"/>
                <a:gridCol w="387100"/>
                <a:gridCol w="387100"/>
                <a:gridCol w="387100"/>
              </a:tblGrid>
              <a:tr h="341375">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Categoria</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Minaccia</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Valore Minaccia</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Parametri RID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Naturale</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Deliberata</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Non deliberata</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Prob</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rgbClr val="FFFFFF"/>
                          </a:solidFill>
                          <a:latin typeface="Calibri"/>
                          <a:ea typeface="Calibri"/>
                          <a:cs typeface="Calibri"/>
                          <a:sym typeface="Calibri"/>
                        </a:rPr>
                        <a:t>Impa</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r>
              <a:tr h="170700">
                <a:tc rowSpan="5">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solidFill>
                            <a:srgbClr val="FFFFFF"/>
                          </a:solidFill>
                          <a:latin typeface="Calibri"/>
                          <a:ea typeface="Calibri"/>
                          <a:cs typeface="Calibri"/>
                          <a:sym typeface="Calibri"/>
                        </a:rPr>
                        <a:t>Danni fisici</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Incendio</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1</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ID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1,00</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0700">
                <a:tc vMerge="1"/>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Allagamento</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1</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1</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1375">
                <a:tc vMerge="1"/>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Polvere, corrosione, congelamento.</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2075">
                <a:tc vMerge="1"/>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Distruzione di strumentazione da parte di persone malintenzionate</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0700">
                <a:tc vMerge="1"/>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Attacchi (bombe, terroristi)</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1375">
                <a:tc rowSpan="3">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solidFill>
                            <a:srgbClr val="FFFFFF"/>
                          </a:solidFill>
                          <a:latin typeface="Calibri"/>
                          <a:ea typeface="Calibri"/>
                          <a:cs typeface="Calibri"/>
                          <a:sym typeface="Calibri"/>
                        </a:rPr>
                        <a:t>Eventi naturali</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E2D3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Fenomeni climatici (Uragani, Nevicate)</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1</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1</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0700">
                <a:tc vMerge="1"/>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Terremoti, eruzioni vulcaniche</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0700">
                <a:tc vMerge="1"/>
                <a:tc>
                  <a:txBody>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Fulmini e scariche atmosferiche</a:t>
                      </a:r>
                      <a:endParaRPr sz="1400" u="none" cap="none" strike="noStrike"/>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F7B8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D</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x</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 </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2</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it-IT" sz="1000" u="none" cap="none" strike="noStrike">
                          <a:latin typeface="Calibri"/>
                          <a:ea typeface="Calibri"/>
                          <a:cs typeface="Calibri"/>
                          <a:sym typeface="Calibri"/>
                        </a:rPr>
                        <a:t>3</a:t>
                      </a:r>
                      <a:endParaRPr sz="14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59"/>
          <p:cNvSpPr txBox="1"/>
          <p:nvPr>
            <p:ph idx="1" type="body"/>
          </p:nvPr>
        </p:nvSpPr>
        <p:spPr>
          <a:xfrm>
            <a:off x="323528" y="1844824"/>
            <a:ext cx="8712200" cy="72112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F497D"/>
              </a:buClr>
              <a:buSzPts val="4000"/>
              <a:buFont typeface="Arial"/>
              <a:buNone/>
            </a:pPr>
            <a:r>
              <a:rPr b="1" i="0" lang="it-IT" sz="4000" u="none" cap="none" strike="noStrike">
                <a:solidFill>
                  <a:srgbClr val="1F497D"/>
                </a:solidFill>
                <a:latin typeface="Times New Roman"/>
                <a:ea typeface="Times New Roman"/>
                <a:cs typeface="Times New Roman"/>
                <a:sym typeface="Times New Roman"/>
              </a:rPr>
              <a:t>Grazie per l’attenzione</a:t>
            </a:r>
            <a:endParaRPr b="0" i="0" sz="1400" u="none" cap="none" strike="noStrike">
              <a:solidFill>
                <a:srgbClr val="000000"/>
              </a:solidFill>
              <a:latin typeface="Arial"/>
              <a:ea typeface="Arial"/>
              <a:cs typeface="Arial"/>
              <a:sym typeface="Arial"/>
            </a:endParaRPr>
          </a:p>
        </p:txBody>
      </p:sp>
      <p:sp>
        <p:nvSpPr>
          <p:cNvPr id="1104" name="Google Shape;1104;p59"/>
          <p:cNvSpPr txBox="1"/>
          <p:nvPr>
            <p:ph idx="4294967295" type="dt"/>
          </p:nvPr>
        </p:nvSpPr>
        <p:spPr>
          <a:xfrm>
            <a:off x="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sz="1200">
                <a:solidFill>
                  <a:srgbClr val="898989"/>
                </a:solidFill>
                <a:latin typeface="Calibri"/>
                <a:ea typeface="Calibri"/>
                <a:cs typeface="Calibri"/>
                <a:sym typeface="Calibri"/>
              </a:rPr>
              <a:t>27/04/2021</a:t>
            </a:r>
            <a:endParaRPr sz="1200">
              <a:solidFill>
                <a:srgbClr val="898989"/>
              </a:solidFill>
              <a:latin typeface="Calibri"/>
              <a:ea typeface="Calibri"/>
              <a:cs typeface="Calibri"/>
              <a:sym typeface="Calibri"/>
            </a:endParaRPr>
          </a:p>
        </p:txBody>
      </p:sp>
      <p:sp>
        <p:nvSpPr>
          <p:cNvPr id="1105" name="Google Shape;1105;p59"/>
          <p:cNvSpPr txBox="1"/>
          <p:nvPr>
            <p:ph idx="4294967295" type="sldNum"/>
          </p:nvPr>
        </p:nvSpPr>
        <p:spPr>
          <a:xfrm>
            <a:off x="70104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sz="1200">
                <a:solidFill>
                  <a:srgbClr val="898989"/>
                </a:solidFill>
                <a:latin typeface="Calibri"/>
                <a:ea typeface="Calibri"/>
                <a:cs typeface="Calibri"/>
                <a:sym typeface="Calibri"/>
              </a:rPr>
              <a:t>‹#›</a:t>
            </a:fld>
            <a:endParaRPr sz="1200">
              <a:solidFill>
                <a:srgbClr val="898989"/>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
          <p:cNvSpPr txBox="1"/>
          <p:nvPr>
            <p:ph idx="2" type="body"/>
          </p:nvPr>
        </p:nvSpPr>
        <p:spPr>
          <a:xfrm>
            <a:off x="88445" y="96085"/>
            <a:ext cx="8948051" cy="7406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1F497D"/>
              </a:buClr>
              <a:buSzPts val="3200"/>
              <a:buNone/>
            </a:pPr>
            <a:r>
              <a:rPr b="1" lang="it-IT">
                <a:solidFill>
                  <a:srgbClr val="1F497D"/>
                </a:solidFill>
              </a:rPr>
              <a:t>L’ARCEA in cifre (al 31 dicembre 2022):</a:t>
            </a:r>
            <a:endParaRPr b="1">
              <a:solidFill>
                <a:srgbClr val="1F497D"/>
              </a:solidFill>
            </a:endParaRPr>
          </a:p>
          <a:p>
            <a:pPr indent="-139700" lvl="0" marL="342900" rtl="0" algn="l">
              <a:lnSpc>
                <a:spcPct val="100000"/>
              </a:lnSpc>
              <a:spcBef>
                <a:spcPts val="640"/>
              </a:spcBef>
              <a:spcAft>
                <a:spcPts val="0"/>
              </a:spcAft>
              <a:buClr>
                <a:schemeClr val="dk1"/>
              </a:buClr>
              <a:buSzPts val="3200"/>
              <a:buNone/>
            </a:pPr>
            <a:r>
              <a:t/>
            </a:r>
            <a:endParaRPr/>
          </a:p>
        </p:txBody>
      </p:sp>
      <p:sp>
        <p:nvSpPr>
          <p:cNvPr id="327" name="Google Shape;32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328" name="Google Shape;32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329" name="Google Shape;329;p6"/>
          <p:cNvGraphicFramePr/>
          <p:nvPr/>
        </p:nvGraphicFramePr>
        <p:xfrm>
          <a:off x="539552" y="980728"/>
          <a:ext cx="3000000" cy="3000000"/>
        </p:xfrm>
        <a:graphic>
          <a:graphicData uri="http://schemas.openxmlformats.org/drawingml/2006/table">
            <a:tbl>
              <a:tblPr bandRow="1" firstRow="1">
                <a:noFill/>
                <a:tableStyleId>{A0885B66-E7E6-4679-BDE2-9501DA5D95D2}</a:tableStyleId>
              </a:tblPr>
              <a:tblGrid>
                <a:gridCol w="3960450"/>
                <a:gridCol w="3960450"/>
              </a:tblGrid>
              <a:tr h="900225">
                <a:tc>
                  <a:txBody>
                    <a:bodyPr/>
                    <a:lstStyle/>
                    <a:p>
                      <a:pPr indent="0" lvl="0" marL="0" marR="0" rtl="0" algn="ctr">
                        <a:lnSpc>
                          <a:spcPct val="115000"/>
                        </a:lnSpc>
                        <a:spcBef>
                          <a:spcPts val="0"/>
                        </a:spcBef>
                        <a:spcAft>
                          <a:spcPts val="0"/>
                        </a:spcAft>
                        <a:buClr>
                          <a:srgbClr val="000000"/>
                        </a:buClr>
                        <a:buSzPts val="2400"/>
                        <a:buFont typeface="Arial"/>
                        <a:buNone/>
                      </a:pPr>
                      <a:r>
                        <a:rPr lang="it-IT" sz="2400" u="none" cap="none" strike="noStrike">
                          <a:latin typeface="Times New Roman"/>
                          <a:ea typeface="Times New Roman"/>
                          <a:cs typeface="Times New Roman"/>
                          <a:sym typeface="Times New Roman"/>
                        </a:rPr>
                        <a:t>Dirigenti e dipendenti in servizio*</a:t>
                      </a:r>
                      <a:endParaRPr sz="2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2400"/>
                        <a:buFont typeface="Arial"/>
                        <a:buNone/>
                      </a:pPr>
                      <a:r>
                        <a:rPr lang="it-IT" sz="2400" u="none" cap="none" strike="noStrike">
                          <a:latin typeface="Times New Roman"/>
                          <a:ea typeface="Times New Roman"/>
                          <a:cs typeface="Times New Roman"/>
                          <a:sym typeface="Times New Roman"/>
                        </a:rPr>
                        <a:t>4</a:t>
                      </a:r>
                      <a:r>
                        <a:rPr lang="it-IT" sz="2400">
                          <a:latin typeface="Times New Roman"/>
                          <a:ea typeface="Times New Roman"/>
                          <a:cs typeface="Times New Roman"/>
                          <a:sym typeface="Times New Roman"/>
                        </a:rPr>
                        <a:t>1</a:t>
                      </a:r>
                      <a:endParaRPr sz="2400" u="none" cap="none" strike="noStrike">
                        <a:latin typeface="Calibri"/>
                        <a:ea typeface="Calibri"/>
                        <a:cs typeface="Calibri"/>
                        <a:sym typeface="Calibri"/>
                      </a:endParaRPr>
                    </a:p>
                  </a:txBody>
                  <a:tcPr marT="0" marB="0" marR="68575" marL="68575" anchor="ctr"/>
                </a:tc>
              </a:tr>
              <a:tr h="900225">
                <a:tc>
                  <a:txBody>
                    <a:bodyPr/>
                    <a:lstStyle/>
                    <a:p>
                      <a:pPr indent="0" lvl="0" marL="0" marR="0" rtl="0" algn="just">
                        <a:lnSpc>
                          <a:spcPct val="100000"/>
                        </a:lnSpc>
                        <a:spcBef>
                          <a:spcPts val="0"/>
                        </a:spcBef>
                        <a:spcAft>
                          <a:spcPts val="0"/>
                        </a:spcAft>
                        <a:buClr>
                          <a:srgbClr val="000000"/>
                        </a:buClr>
                        <a:buSzPts val="2400"/>
                        <a:buFont typeface="Arial"/>
                        <a:buNone/>
                      </a:pPr>
                      <a:r>
                        <a:rPr lang="it-IT" sz="2400" u="none" cap="none" strike="noStrike"/>
                        <a:t>Fascicoli totali (a sistema) </a:t>
                      </a:r>
                      <a:endParaRPr sz="24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00000"/>
                        </a:lnSpc>
                        <a:spcBef>
                          <a:spcPts val="0"/>
                        </a:spcBef>
                        <a:spcAft>
                          <a:spcPts val="0"/>
                        </a:spcAft>
                        <a:buClr>
                          <a:srgbClr val="000000"/>
                        </a:buClr>
                        <a:buSzPts val="2400"/>
                        <a:buFont typeface="Arial"/>
                        <a:buNone/>
                      </a:pPr>
                      <a:r>
                        <a:rPr lang="it-IT" sz="2400" u="none" cap="none" strike="noStrike"/>
                        <a:t>80.823 </a:t>
                      </a:r>
                      <a:endParaRPr sz="2400" u="none" cap="none" strike="noStrike">
                        <a:latin typeface="Times New Roman"/>
                        <a:ea typeface="Times New Roman"/>
                        <a:cs typeface="Times New Roman"/>
                        <a:sym typeface="Times New Roman"/>
                      </a:endParaRPr>
                    </a:p>
                  </a:txBody>
                  <a:tcPr marT="0" marB="0" marR="68575" marL="68575"/>
                </a:tc>
              </a:tr>
              <a:tr h="935975">
                <a:tc>
                  <a:txBody>
                    <a:bodyPr/>
                    <a:lstStyle/>
                    <a:p>
                      <a:pPr indent="0" lvl="0" marL="0" marR="0" rtl="0" algn="just">
                        <a:lnSpc>
                          <a:spcPct val="100000"/>
                        </a:lnSpc>
                        <a:spcBef>
                          <a:spcPts val="0"/>
                        </a:spcBef>
                        <a:spcAft>
                          <a:spcPts val="0"/>
                        </a:spcAft>
                        <a:buClr>
                          <a:srgbClr val="000000"/>
                        </a:buClr>
                        <a:buSzPts val="2400"/>
                        <a:buFont typeface="Arial"/>
                        <a:buNone/>
                      </a:pPr>
                      <a:r>
                        <a:rPr lang="it-IT" sz="2400" u="none" cap="none" strike="noStrike"/>
                        <a:t>Erogazioni Fondo FEAGA</a:t>
                      </a:r>
                      <a:endParaRPr sz="24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00000"/>
                        </a:lnSpc>
                        <a:spcBef>
                          <a:spcPts val="0"/>
                        </a:spcBef>
                        <a:spcAft>
                          <a:spcPts val="0"/>
                        </a:spcAft>
                        <a:buClr>
                          <a:srgbClr val="000000"/>
                        </a:buClr>
                        <a:buSzPts val="2400"/>
                        <a:buFont typeface="Arial"/>
                        <a:buNone/>
                      </a:pPr>
                      <a:r>
                        <a:rPr lang="it-IT" sz="2400"/>
                        <a:t>€ 183.468.359,65</a:t>
                      </a:r>
                      <a:endParaRPr sz="2400"/>
                    </a:p>
                  </a:txBody>
                  <a:tcPr marT="0" marB="0" marR="68575" marL="68575"/>
                </a:tc>
              </a:tr>
              <a:tr h="935975">
                <a:tc>
                  <a:txBody>
                    <a:bodyPr/>
                    <a:lstStyle/>
                    <a:p>
                      <a:pPr indent="0" lvl="0" marL="0" marR="0" rtl="0" algn="just">
                        <a:lnSpc>
                          <a:spcPct val="100000"/>
                        </a:lnSpc>
                        <a:spcBef>
                          <a:spcPts val="0"/>
                        </a:spcBef>
                        <a:spcAft>
                          <a:spcPts val="0"/>
                        </a:spcAft>
                        <a:buClr>
                          <a:srgbClr val="000000"/>
                        </a:buClr>
                        <a:buSzPts val="2400"/>
                        <a:buFont typeface="Arial"/>
                        <a:buNone/>
                      </a:pPr>
                      <a:r>
                        <a:rPr lang="it-IT" sz="2400" u="none" cap="none" strike="noStrike"/>
                        <a:t>Erogazioni Fondo FEASR</a:t>
                      </a:r>
                      <a:endParaRPr sz="24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00000"/>
                        </a:lnSpc>
                        <a:spcBef>
                          <a:spcPts val="0"/>
                        </a:spcBef>
                        <a:spcAft>
                          <a:spcPts val="0"/>
                        </a:spcAft>
                        <a:buClr>
                          <a:srgbClr val="000000"/>
                        </a:buClr>
                        <a:buSzPts val="2400"/>
                        <a:buFont typeface="Arial"/>
                        <a:buNone/>
                      </a:pPr>
                      <a:r>
                        <a:rPr lang="it-IT" sz="2400" u="none" cap="none" strike="noStrike"/>
                        <a:t>€ </a:t>
                      </a:r>
                      <a:r>
                        <a:rPr lang="it-IT" sz="2400"/>
                        <a:t>116.679.207,62</a:t>
                      </a:r>
                      <a:endParaRPr sz="24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335" name="Google Shape;33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336" name="Google Shape;336;p7"/>
          <p:cNvGraphicFramePr/>
          <p:nvPr/>
        </p:nvGraphicFramePr>
        <p:xfrm>
          <a:off x="257563" y="317125"/>
          <a:ext cx="3000000" cy="3000000"/>
        </p:xfrm>
        <a:graphic>
          <a:graphicData uri="http://schemas.openxmlformats.org/drawingml/2006/table">
            <a:tbl>
              <a:tblPr bandRow="1" firstCol="1" firstRow="1">
                <a:noFill/>
                <a:tableStyleId>{0FD5437A-C1BA-4768-9319-F88B90CAFEE2}</a:tableStyleId>
              </a:tblPr>
              <a:tblGrid>
                <a:gridCol w="1218850"/>
                <a:gridCol w="719575"/>
                <a:gridCol w="729000"/>
                <a:gridCol w="906250"/>
                <a:gridCol w="766250"/>
                <a:gridCol w="714825"/>
                <a:gridCol w="714825"/>
                <a:gridCol w="714825"/>
                <a:gridCol w="714825"/>
                <a:gridCol w="714825"/>
                <a:gridCol w="714825"/>
              </a:tblGrid>
              <a:tr h="337225">
                <a:tc gridSpan="11">
                  <a:txBody>
                    <a:bodyPr/>
                    <a:lstStyle/>
                    <a:p>
                      <a:pPr indent="0" lvl="0" marL="0" rtl="0" algn="ctr">
                        <a:lnSpc>
                          <a:spcPct val="115000"/>
                        </a:lnSpc>
                        <a:spcBef>
                          <a:spcPts val="0"/>
                        </a:spcBef>
                        <a:spcAft>
                          <a:spcPts val="0"/>
                        </a:spcAft>
                        <a:buNone/>
                      </a:pPr>
                      <a:r>
                        <a:rPr lang="it-IT" sz="1100">
                          <a:solidFill>
                            <a:schemeClr val="lt1"/>
                          </a:solidFill>
                          <a:latin typeface="Times New Roman"/>
                          <a:ea typeface="Times New Roman"/>
                          <a:cs typeface="Times New Roman"/>
                          <a:sym typeface="Times New Roman"/>
                        </a:rPr>
                        <a:t>Dati di bilancio: Le entrate</a:t>
                      </a:r>
                      <a:endParaRPr b="1" sz="1100">
                        <a:solidFill>
                          <a:schemeClr val="lt1"/>
                        </a:solidFill>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solidFill>
                      <a:schemeClr val="dk2"/>
                    </a:solidFill>
                  </a:tcPr>
                </a:tc>
                <a:tc hMerge="1"/>
                <a:tc hMerge="1"/>
                <a:tc hMerge="1"/>
                <a:tc hMerge="1"/>
                <a:tc hMerge="1"/>
                <a:tc hMerge="1"/>
                <a:tc hMerge="1"/>
                <a:tc hMerge="1"/>
                <a:tc hMerge="1"/>
                <a:tc hMerge="1"/>
              </a:tr>
              <a:tr h="936750">
                <a:tc rowSpan="2">
                  <a:txBody>
                    <a:bodyPr/>
                    <a:lstStyle/>
                    <a:p>
                      <a:pPr indent="0" lvl="0" marL="0" rtl="0" algn="ctr">
                        <a:lnSpc>
                          <a:spcPct val="115000"/>
                        </a:lnSpc>
                        <a:spcBef>
                          <a:spcPts val="0"/>
                        </a:spcBef>
                        <a:spcAft>
                          <a:spcPts val="0"/>
                        </a:spcAft>
                        <a:buNone/>
                      </a:pPr>
                      <a:r>
                        <a:rPr b="1" lang="it-IT" sz="800">
                          <a:solidFill>
                            <a:schemeClr val="lt1"/>
                          </a:solidFill>
                          <a:latin typeface="Times New Roman"/>
                          <a:ea typeface="Times New Roman"/>
                          <a:cs typeface="Times New Roman"/>
                          <a:sym typeface="Times New Roman"/>
                        </a:rPr>
                        <a:t>DENOMINAZIONE</a:t>
                      </a:r>
                      <a:endParaRPr b="1" sz="800">
                        <a:solidFill>
                          <a:schemeClr val="lt1"/>
                        </a:solidFill>
                        <a:latin typeface="Times New Roman"/>
                        <a:ea typeface="Times New Roman"/>
                        <a:cs typeface="Times New Roman"/>
                        <a:sym typeface="Times New Roman"/>
                      </a:endParaRPr>
                    </a:p>
                  </a:txBody>
                  <a:tcPr marT="0" marB="0" marR="73025" marL="73025">
                    <a:solidFill>
                      <a:schemeClr val="dk2"/>
                    </a:solidFill>
                  </a:tcPr>
                </a:tc>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RESIDUI ATTIVI AL 1/1/2020 (RS)</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RISCOSSIONI IN C/RESIDUI (RR)</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RIACCERTAMENTI RESIDUI (R) (3)</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ctr">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tcPr>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RESIDUI ATTIVI DA ESERCIZI PRECEDENTI (EP=RS-RR+R)</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hMerge="1"/>
              </a:tr>
              <a:tr h="963525">
                <a:tc v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PREVISIONI DEFINITIVE DI COMPETENZA (CP) </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RISCOSSIONI IN C/ COMPETENZA (RC) </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ACCERTAMENTI (A)(4) </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r">
                        <a:lnSpc>
                          <a:spcPct val="115000"/>
                        </a:lnSpc>
                        <a:spcBef>
                          <a:spcPts val="0"/>
                        </a:spcBef>
                        <a:spcAft>
                          <a:spcPts val="0"/>
                        </a:spcAft>
                        <a:buNone/>
                      </a:pPr>
                      <a:r>
                        <a:t/>
                      </a:r>
                      <a:endParaRPr b="1" sz="800">
                        <a:latin typeface="Times New Roman"/>
                        <a:ea typeface="Times New Roman"/>
                        <a:cs typeface="Times New Roman"/>
                        <a:sym typeface="Times New Roman"/>
                      </a:endParaRPr>
                    </a:p>
                    <a:p>
                      <a:pPr indent="0" lvl="0" marL="0" rtl="0" algn="r">
                        <a:lnSpc>
                          <a:spcPct val="115000"/>
                        </a:lnSpc>
                        <a:spcBef>
                          <a:spcPts val="0"/>
                        </a:spcBef>
                        <a:spcAft>
                          <a:spcPts val="0"/>
                        </a:spcAft>
                        <a:buNone/>
                      </a:pPr>
                      <a:r>
                        <a:rPr b="1" lang="it-IT" sz="800">
                          <a:latin typeface="Times New Roman"/>
                          <a:ea typeface="Times New Roman"/>
                          <a:cs typeface="Times New Roman"/>
                          <a:sym typeface="Times New Roman"/>
                        </a:rPr>
                        <a:t>MAGGIORI O MINORI ENTRATE DI COMPETENZA =A-CP(5)</a:t>
                      </a:r>
                      <a:endParaRPr b="1" sz="800">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tcPr>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RESIDUI ATTIVI DA ESERCIZIO DI COMPETENZA (EC=A-RC)</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hMerge="1"/>
              </a:tr>
              <a:tr h="963525">
                <a:tc rowSpan="4">
                  <a:txBody>
                    <a:bodyPr/>
                    <a:lstStyle/>
                    <a:p>
                      <a:pPr indent="0" lvl="0" marL="0" rtl="0" algn="l">
                        <a:lnSpc>
                          <a:spcPct val="115000"/>
                        </a:lnSpc>
                        <a:spcBef>
                          <a:spcPts val="0"/>
                        </a:spcBef>
                        <a:spcAft>
                          <a:spcPts val="0"/>
                        </a:spcAft>
                        <a:buNone/>
                      </a:pPr>
                      <a:r>
                        <a:rPr b="1" lang="it-IT" sz="800">
                          <a:solidFill>
                            <a:schemeClr val="lt1"/>
                          </a:solidFill>
                          <a:latin typeface="Times New Roman"/>
                          <a:ea typeface="Times New Roman"/>
                          <a:cs typeface="Times New Roman"/>
                          <a:sym typeface="Times New Roman"/>
                        </a:rPr>
                        <a:t>TOTALE GENERALE DELLE ENTRATE</a:t>
                      </a:r>
                      <a:endParaRPr b="1" sz="800">
                        <a:solidFill>
                          <a:schemeClr val="lt1"/>
                        </a:solidFill>
                        <a:latin typeface="Times New Roman"/>
                        <a:ea typeface="Times New Roman"/>
                        <a:cs typeface="Times New Roman"/>
                        <a:sym typeface="Times New Roman"/>
                      </a:endParaRPr>
                    </a:p>
                  </a:txBody>
                  <a:tcPr marT="0" marB="0" marR="73025" marL="73025">
                    <a:solidFill>
                      <a:schemeClr val="dk2"/>
                    </a:solidFill>
                  </a:tcPr>
                </a:tc>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PREVISIONI DEFINITIVE DI CASSA (CS) </a:t>
                      </a:r>
                      <a:endParaRPr b="1" sz="800">
                        <a:latin typeface="Times New Roman"/>
                        <a:ea typeface="Times New Roman"/>
                        <a:cs typeface="Times New Roman"/>
                        <a:sym typeface="Times New Roman"/>
                      </a:endParaRPr>
                    </a:p>
                  </a:txBody>
                  <a:tcPr marT="0" marB="0" marR="73025" marL="73025">
                    <a:lnB cap="flat" cmpd="sng" w="12700">
                      <a:solidFill>
                        <a:srgbClr val="FFFFFF"/>
                      </a:solidFill>
                      <a:prstDash val="solid"/>
                      <a:round/>
                      <a:headEnd len="sm" w="sm" type="none"/>
                      <a:tailEnd len="sm" w="sm" type="none"/>
                    </a:lnB>
                  </a:tcPr>
                </a:tc>
                <a:tc h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TOTALE RISCOSSIONI (TR=RR +RC) </a:t>
                      </a:r>
                      <a:endParaRPr b="1" sz="800">
                        <a:latin typeface="Times New Roman"/>
                        <a:ea typeface="Times New Roman"/>
                        <a:cs typeface="Times New Roman"/>
                        <a:sym typeface="Times New Roman"/>
                      </a:endParaRPr>
                    </a:p>
                  </a:txBody>
                  <a:tcPr marT="0" marB="0" marR="73025" marL="73025">
                    <a:lnB cap="flat" cmpd="sng" w="12700">
                      <a:solidFill>
                        <a:srgbClr val="FFFFFF"/>
                      </a:solidFill>
                      <a:prstDash val="solid"/>
                      <a:round/>
                      <a:headEnd len="sm" w="sm" type="none"/>
                      <a:tailEnd len="sm" w="sm" type="none"/>
                    </a:lnB>
                  </a:tcPr>
                </a:tc>
                <a:tc h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MAGGIORI O MINORI ENTRATE DI CASSA =TR-CS(5) </a:t>
                      </a:r>
                      <a:endParaRPr b="1" sz="8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txBody>
                  <a:tcPr marT="0" marB="0" marR="73025" marL="73025">
                    <a:lnB cap="flat" cmpd="sng" w="12700">
                      <a:solidFill>
                        <a:srgbClr val="FFFFFF"/>
                      </a:solidFill>
                      <a:prstDash val="solid"/>
                      <a:round/>
                      <a:headEnd len="sm" w="sm" type="none"/>
                      <a:tailEnd len="sm" w="sm" type="none"/>
                    </a:lnB>
                  </a:tcPr>
                </a:tc>
                <a:tc hMerge="1"/>
                <a:tc gridSpan="2">
                  <a:txBody>
                    <a:bodyPr/>
                    <a:lstStyle/>
                    <a:p>
                      <a:pPr indent="0" lvl="0" marL="0" rtl="0" algn="r">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TOTALE RESIDUI ATTIVI DA RIPORTARE (TR=EP+EC)</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hMerge="1"/>
              </a:tr>
              <a:tr h="455000">
                <a:tc vMerge="1"/>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RS</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684.148,88</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RR</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328.534,02</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R</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0,00</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EP</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355.614,86</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55000">
                <a:tc vMerge="1"/>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CP</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42.249.891,70</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RC</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it-IT" sz="800">
                          <a:latin typeface="Times New Roman"/>
                          <a:ea typeface="Times New Roman"/>
                          <a:cs typeface="Times New Roman"/>
                          <a:sym typeface="Times New Roman"/>
                        </a:rPr>
                        <a:t>40.354.225,07</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40.752.371,32</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EC</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398.146,25</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55000">
                <a:tc vMerge="1"/>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CS</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42.321.267,55</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TR</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it-IT" sz="800">
                          <a:latin typeface="Times New Roman"/>
                          <a:ea typeface="Times New Roman"/>
                          <a:cs typeface="Times New Roman"/>
                          <a:sym typeface="Times New Roman"/>
                        </a:rPr>
                        <a:t>40.682.759,09</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CS</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-1.638.508,46</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TR</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800">
                          <a:latin typeface="Times New Roman"/>
                          <a:ea typeface="Times New Roman"/>
                          <a:cs typeface="Times New Roman"/>
                          <a:sym typeface="Times New Roman"/>
                        </a:rPr>
                        <a:t>753.761,11</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342" name="Google Shape;34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graphicFrame>
        <p:nvGraphicFramePr>
          <p:cNvPr id="343" name="Google Shape;343;p8"/>
          <p:cNvGraphicFramePr/>
          <p:nvPr/>
        </p:nvGraphicFramePr>
        <p:xfrm>
          <a:off x="152400" y="152400"/>
          <a:ext cx="3000000" cy="3000000"/>
        </p:xfrm>
        <a:graphic>
          <a:graphicData uri="http://schemas.openxmlformats.org/drawingml/2006/table">
            <a:tbl>
              <a:tblPr bandRow="1" firstCol="1" firstRow="1">
                <a:noFill/>
                <a:tableStyleId>{0FD5437A-C1BA-4768-9319-F88B90CAFEE2}</a:tableStyleId>
              </a:tblPr>
              <a:tblGrid>
                <a:gridCol w="848600"/>
                <a:gridCol w="773500"/>
                <a:gridCol w="773500"/>
                <a:gridCol w="893675"/>
                <a:gridCol w="773500"/>
                <a:gridCol w="781025"/>
                <a:gridCol w="781025"/>
                <a:gridCol w="781025"/>
                <a:gridCol w="781025"/>
                <a:gridCol w="781025"/>
                <a:gridCol w="781025"/>
              </a:tblGrid>
              <a:tr h="375850">
                <a:tc gridSpan="11">
                  <a:txBody>
                    <a:bodyPr/>
                    <a:lstStyle/>
                    <a:p>
                      <a:pPr indent="0" lvl="0" marL="0" rtl="0" algn="ctr">
                        <a:lnSpc>
                          <a:spcPct val="115000"/>
                        </a:lnSpc>
                        <a:spcBef>
                          <a:spcPts val="0"/>
                        </a:spcBef>
                        <a:spcAft>
                          <a:spcPts val="0"/>
                        </a:spcAft>
                        <a:buClr>
                          <a:schemeClr val="dk1"/>
                        </a:buClr>
                        <a:buSzPts val="1100"/>
                        <a:buFont typeface="Arial"/>
                        <a:buNone/>
                      </a:pPr>
                      <a:r>
                        <a:rPr lang="it-IT" sz="1100">
                          <a:solidFill>
                            <a:schemeClr val="lt1"/>
                          </a:solidFill>
                          <a:latin typeface="Times New Roman"/>
                          <a:ea typeface="Times New Roman"/>
                          <a:cs typeface="Times New Roman"/>
                          <a:sym typeface="Times New Roman"/>
                        </a:rPr>
                        <a:t>Dati di bilancio: Le entrate</a:t>
                      </a:r>
                      <a:endParaRPr sz="11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solidFill>
                      <a:schemeClr val="dk2"/>
                    </a:solidFill>
                  </a:tcPr>
                </a:tc>
                <a:tc hMerge="1"/>
                <a:tc hMerge="1"/>
                <a:tc hMerge="1"/>
                <a:tc hMerge="1"/>
                <a:tc hMerge="1"/>
                <a:tc hMerge="1"/>
                <a:tc hMerge="1"/>
                <a:tc hMerge="1"/>
                <a:tc hMerge="1"/>
                <a:tc hMerge="1"/>
              </a:tr>
              <a:tr h="903925">
                <a:tc rowSpan="3">
                  <a:txBody>
                    <a:bodyPr/>
                    <a:lstStyle/>
                    <a:p>
                      <a:pPr indent="0" lvl="0" marL="0" rtl="0" algn="l">
                        <a:lnSpc>
                          <a:spcPct val="115000"/>
                        </a:lnSpc>
                        <a:spcBef>
                          <a:spcPts val="0"/>
                        </a:spcBef>
                        <a:spcAft>
                          <a:spcPts val="0"/>
                        </a:spcAft>
                        <a:buNone/>
                      </a:pPr>
                      <a:r>
                        <a:rPr b="1" lang="it-IT" sz="800">
                          <a:solidFill>
                            <a:schemeClr val="lt1"/>
                          </a:solidFill>
                          <a:latin typeface="Times New Roman"/>
                          <a:ea typeface="Times New Roman"/>
                          <a:cs typeface="Times New Roman"/>
                          <a:sym typeface="Times New Roman"/>
                        </a:rPr>
                        <a:t>DENOMINAZIONE </a:t>
                      </a:r>
                      <a:endParaRPr b="1" sz="800">
                        <a:solidFill>
                          <a:schemeClr val="lt1"/>
                        </a:solidFill>
                        <a:latin typeface="Times New Roman"/>
                        <a:ea typeface="Times New Roman"/>
                        <a:cs typeface="Times New Roman"/>
                        <a:sym typeface="Times New Roman"/>
                      </a:endParaRPr>
                    </a:p>
                  </a:txBody>
                  <a:tcPr marT="0" marB="0" marR="73025" marL="73025">
                    <a:solidFill>
                      <a:schemeClr val="dk2"/>
                    </a:solidFill>
                  </a:tcPr>
                </a:tc>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RESIDUI PASSIVI AL 1/1/2021 (RS) </a:t>
                      </a:r>
                      <a:endParaRPr b="1" sz="800">
                        <a:latin typeface="Times New Roman"/>
                        <a:ea typeface="Times New Roman"/>
                        <a:cs typeface="Times New Roman"/>
                        <a:sym typeface="Times New Roman"/>
                      </a:endParaRPr>
                    </a:p>
                  </a:txBody>
                  <a:tcPr marT="0" marB="0" marR="73025" marL="73025"/>
                </a:tc>
                <a:tc hMerge="1"/>
                <a:tc>
                  <a:txBody>
                    <a:bodyPr/>
                    <a:lstStyle/>
                    <a:p>
                      <a:pPr indent="0" lvl="0" marL="0" rtl="0" algn="r">
                        <a:lnSpc>
                          <a:spcPct val="115000"/>
                        </a:lnSpc>
                        <a:spcBef>
                          <a:spcPts val="0"/>
                        </a:spcBef>
                        <a:spcAft>
                          <a:spcPts val="0"/>
                        </a:spcAft>
                        <a:buNone/>
                      </a:pPr>
                      <a:r>
                        <a:rPr b="1" lang="it-IT" sz="800">
                          <a:latin typeface="Times New Roman"/>
                          <a:ea typeface="Times New Roman"/>
                          <a:cs typeface="Times New Roman"/>
                          <a:sym typeface="Times New Roman"/>
                        </a:rPr>
                        <a:t>PAGAMENTI IN C/RESIDUI (PR) </a:t>
                      </a:r>
                      <a:endParaRPr b="1" sz="800">
                        <a:latin typeface="Times New Roman"/>
                        <a:ea typeface="Times New Roman"/>
                        <a:cs typeface="Times New Roman"/>
                        <a:sym typeface="Times New Roman"/>
                      </a:endParaRPr>
                    </a:p>
                  </a:txBody>
                  <a:tcPr marT="0" marB="0" marR="73025" marL="73025"/>
                </a:tc>
                <a:tc>
                  <a:txBody>
                    <a:bodyPr/>
                    <a:lstStyle/>
                    <a:p>
                      <a:pPr indent="0" lvl="0" marL="0" rtl="0" algn="r">
                        <a:lnSpc>
                          <a:spcPct val="115000"/>
                        </a:lnSpc>
                        <a:spcBef>
                          <a:spcPts val="0"/>
                        </a:spcBef>
                        <a:spcAft>
                          <a:spcPts val="0"/>
                        </a:spcAft>
                        <a:buNone/>
                      </a:pPr>
                      <a:r>
                        <a:rPr b="1" lang="it-IT" sz="800">
                          <a:latin typeface="Times New Roman"/>
                          <a:ea typeface="Times New Roman"/>
                          <a:cs typeface="Times New Roman"/>
                          <a:sym typeface="Times New Roman"/>
                        </a:rPr>
                        <a:t>PAGAMENTI IN C/RESIDUI (PR) </a:t>
                      </a:r>
                      <a:endParaRPr b="1" sz="800">
                        <a:latin typeface="Times New Roman"/>
                        <a:ea typeface="Times New Roman"/>
                        <a:cs typeface="Times New Roman"/>
                        <a:sym typeface="Times New Roman"/>
                      </a:endParaRPr>
                    </a:p>
                  </a:txBody>
                  <a:tcPr marT="0" marB="0" marR="73025" marL="73025"/>
                </a:tc>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RIACCERTAMENTO RESIDUI (R)(1) </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ctr">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tcPr>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RESIDUI PASSIVI DA ESERCIZI PRECEDENTI (EP=RS-PR+R)</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hMerge="1"/>
              </a:tr>
              <a:tr h="1084700">
                <a:tc v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PREVISIONI DEFINITIVE DI COMPETENZA (CP) </a:t>
                      </a:r>
                      <a:endParaRPr b="1" sz="800">
                        <a:latin typeface="Times New Roman"/>
                        <a:ea typeface="Times New Roman"/>
                        <a:cs typeface="Times New Roman"/>
                        <a:sym typeface="Times New Roman"/>
                      </a:endParaRPr>
                    </a:p>
                  </a:txBody>
                  <a:tcPr marT="0" marB="0" marR="73025" marL="73025"/>
                </a:tc>
                <a:tc hMerge="1"/>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PAGAMENTI IN C/ COMPETENZA (PC) </a:t>
                      </a:r>
                      <a:endParaRPr b="1" sz="800">
                        <a:latin typeface="Times New Roman"/>
                        <a:ea typeface="Times New Roman"/>
                        <a:cs typeface="Times New Roman"/>
                        <a:sym typeface="Times New Roman"/>
                      </a:endParaRPr>
                    </a:p>
                  </a:txBody>
                  <a:tcPr marT="0" marB="0" marR="73025" marL="73025"/>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PAGAMENTI IN C/ COMPETENZA (PC) </a:t>
                      </a:r>
                      <a:endParaRPr b="1" sz="800">
                        <a:latin typeface="Times New Roman"/>
                        <a:ea typeface="Times New Roman"/>
                        <a:cs typeface="Times New Roman"/>
                        <a:sym typeface="Times New Roman"/>
                      </a:endParaRPr>
                    </a:p>
                  </a:txBody>
                  <a:tcPr marT="0" marB="0" marR="73025" marL="73025"/>
                </a:tc>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IMPEGNI (I)(2) </a:t>
                      </a:r>
                      <a:endParaRPr b="1" sz="800">
                        <a:latin typeface="Times New Roman"/>
                        <a:ea typeface="Times New Roman"/>
                        <a:cs typeface="Times New Roman"/>
                        <a:sym typeface="Times New Roman"/>
                      </a:endParaRPr>
                    </a:p>
                  </a:txBody>
                  <a:tcPr marT="0" marB="0" marR="73025" marL="73025"/>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ECONOMIE DI COMPETENZA (ECP=CP-I-FPV) </a:t>
                      </a:r>
                      <a:endParaRPr b="1" sz="800">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tcPr>
                </a:tc>
                <a:tc hMerge="1"/>
                <a:tc gridSpan="2">
                  <a:txBody>
                    <a:bodyPr/>
                    <a:lstStyle/>
                    <a:p>
                      <a:pPr indent="0" lvl="0" marL="0" rtl="0" algn="ctr">
                        <a:lnSpc>
                          <a:spcPct val="115000"/>
                        </a:lnSpc>
                        <a:spcBef>
                          <a:spcPts val="0"/>
                        </a:spcBef>
                        <a:spcAft>
                          <a:spcPts val="0"/>
                        </a:spcAft>
                        <a:buNone/>
                      </a:pPr>
                      <a:r>
                        <a:rPr b="1" lang="it-IT" sz="800">
                          <a:latin typeface="Times New Roman"/>
                          <a:ea typeface="Times New Roman"/>
                          <a:cs typeface="Times New Roman"/>
                          <a:sym typeface="Times New Roman"/>
                        </a:rPr>
                        <a:t>RESIDUI PASSIVI DA ESERCIZIO DI COMPETENZA (EC=I-PC)</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hMerge="1"/>
              </a:tr>
              <a:tr h="1084700">
                <a:tc v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PREVISIONI DEFINITIVE DI CASSA (CS) </a:t>
                      </a:r>
                      <a:endParaRPr b="1" sz="800">
                        <a:latin typeface="Times New Roman"/>
                        <a:ea typeface="Times New Roman"/>
                        <a:cs typeface="Times New Roman"/>
                        <a:sym typeface="Times New Roman"/>
                      </a:endParaRPr>
                    </a:p>
                  </a:txBody>
                  <a:tcPr marT="0" marB="0" marR="73025" marL="73025">
                    <a:lnB cap="flat" cmpd="sng" w="12700">
                      <a:solidFill>
                        <a:srgbClr val="FFFFFF"/>
                      </a:solidFill>
                      <a:prstDash val="solid"/>
                      <a:round/>
                      <a:headEnd len="sm" w="sm" type="none"/>
                      <a:tailEnd len="sm" w="sm" type="none"/>
                    </a:lnB>
                  </a:tcPr>
                </a:tc>
                <a:tc hMerge="1"/>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TOTALE PAGAMENTI (TP=PR +PC) </a:t>
                      </a:r>
                      <a:endParaRPr b="1" sz="800">
                        <a:latin typeface="Times New Roman"/>
                        <a:ea typeface="Times New Roman"/>
                        <a:cs typeface="Times New Roman"/>
                        <a:sym typeface="Times New Roman"/>
                      </a:endParaRPr>
                    </a:p>
                  </a:txBody>
                  <a:tcPr marT="0" marB="0" marR="73025" marL="73025">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TOTALE PAGAMENTI (TP=PR +PC) </a:t>
                      </a:r>
                      <a:endParaRPr b="1" sz="800">
                        <a:latin typeface="Times New Roman"/>
                        <a:ea typeface="Times New Roman"/>
                        <a:cs typeface="Times New Roman"/>
                        <a:sym typeface="Times New Roman"/>
                      </a:endParaRPr>
                    </a:p>
                  </a:txBody>
                  <a:tcPr marT="0" marB="0" marR="73025" marL="73025">
                    <a:lnB cap="flat" cmpd="sng" w="12700">
                      <a:solidFill>
                        <a:srgbClr val="FFFFFF"/>
                      </a:solidFill>
                      <a:prstDash val="solid"/>
                      <a:round/>
                      <a:headEnd len="sm" w="sm" type="none"/>
                      <a:tailEnd len="sm" w="sm" type="none"/>
                    </a:lnB>
                  </a:tcPr>
                </a:tc>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FONDO PLURIENNALE VINCOLATO (FPV) (3) </a:t>
                      </a:r>
                      <a:endParaRPr b="1" sz="800">
                        <a:latin typeface="Times New Roman"/>
                        <a:ea typeface="Times New Roman"/>
                        <a:cs typeface="Times New Roman"/>
                        <a:sym typeface="Times New Roman"/>
                      </a:endParaRPr>
                    </a:p>
                  </a:txBody>
                  <a:tcPr marT="0" marB="0" marR="73025" marL="73025">
                    <a:lnB cap="flat" cmpd="sng" w="12700">
                      <a:solidFill>
                        <a:srgbClr val="FFFFFF"/>
                      </a:solidFill>
                      <a:prstDash val="solid"/>
                      <a:round/>
                      <a:headEnd len="sm" w="sm" type="none"/>
                      <a:tailEnd len="sm" w="sm" type="none"/>
                    </a:lnB>
                  </a:tcPr>
                </a:tc>
                <a:tc hMerge="1"/>
                <a:tc gridSpan="2">
                  <a:txBody>
                    <a:bodyPr/>
                    <a:lstStyle/>
                    <a:p>
                      <a:pPr indent="0" lvl="0" marL="0" rtl="0" algn="l">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tcPr>
                </a:tc>
                <a:tc hMerge="1"/>
                <a:tc gridSpan="2">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TOTALE RESIDUI PASSIVI DA RIPORTARE (TR=EP+EC)</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6E6F4"/>
                    </a:solidFill>
                  </a:tcPr>
                </a:tc>
                <a:tc hMerge="1"/>
              </a:tr>
              <a:tr h="522275">
                <a:tc rowSpan="3">
                  <a:txBody>
                    <a:bodyPr/>
                    <a:lstStyle/>
                    <a:p>
                      <a:pPr indent="0" lvl="0" marL="0" rtl="0" algn="l">
                        <a:lnSpc>
                          <a:spcPct val="115000"/>
                        </a:lnSpc>
                        <a:spcBef>
                          <a:spcPts val="0"/>
                        </a:spcBef>
                        <a:spcAft>
                          <a:spcPts val="0"/>
                        </a:spcAft>
                        <a:buNone/>
                      </a:pPr>
                      <a:r>
                        <a:rPr b="1" lang="it-IT" sz="800">
                          <a:solidFill>
                            <a:schemeClr val="lt1"/>
                          </a:solidFill>
                          <a:latin typeface="Times New Roman"/>
                          <a:ea typeface="Times New Roman"/>
                          <a:cs typeface="Times New Roman"/>
                          <a:sym typeface="Times New Roman"/>
                        </a:rPr>
                        <a:t>TOTALE GENERALE DELLE USCITE</a:t>
                      </a:r>
                      <a:endParaRPr sz="800">
                        <a:solidFill>
                          <a:schemeClr val="lt1"/>
                        </a:solidFill>
                        <a:latin typeface="Times New Roman"/>
                        <a:ea typeface="Times New Roman"/>
                        <a:cs typeface="Times New Roman"/>
                        <a:sym typeface="Times New Roman"/>
                      </a:endParaRPr>
                    </a:p>
                  </a:txBody>
                  <a:tcPr marT="0" marB="0" marR="73025" marL="73025">
                    <a:lnR cap="flat" cmpd="sng" w="12700">
                      <a:solidFill>
                        <a:srgbClr val="FFFFFF"/>
                      </a:solidFill>
                      <a:prstDash val="solid"/>
                      <a:round/>
                      <a:headEnd len="sm" w="sm" type="none"/>
                      <a:tailEnd len="sm" w="sm" type="none"/>
                    </a:lnR>
                    <a:solidFill>
                      <a:schemeClr val="dk2"/>
                    </a:solidFill>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RS</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2.822.768,83</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it-IT" sz="800">
                          <a:latin typeface="Times New Roman"/>
                          <a:ea typeface="Times New Roman"/>
                          <a:cs typeface="Times New Roman"/>
                          <a:sym typeface="Times New Roman"/>
                        </a:rPr>
                        <a:t>PR</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it-IT" sz="800">
                          <a:latin typeface="Times New Roman"/>
                          <a:ea typeface="Times New Roman"/>
                          <a:cs typeface="Times New Roman"/>
                          <a:sym typeface="Times New Roman"/>
                        </a:rPr>
                        <a:t>1.837.429,13</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R</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-227.874,98</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EP</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757.464,72</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522275">
                <a:tc vMerge="1"/>
                <a:tc>
                  <a:txBody>
                    <a:bodyPr/>
                    <a:lstStyle/>
                    <a:p>
                      <a:pPr indent="0" lvl="0" marL="0" rtl="0" algn="l">
                        <a:spcBef>
                          <a:spcPts val="0"/>
                        </a:spcBef>
                        <a:spcAft>
                          <a:spcPts val="0"/>
                        </a:spcAft>
                        <a:buNone/>
                      </a:pPr>
                      <a:r>
                        <a:rPr lang="it-IT" sz="800">
                          <a:latin typeface="Times New Roman"/>
                          <a:ea typeface="Times New Roman"/>
                          <a:cs typeface="Times New Roman"/>
                          <a:sym typeface="Times New Roman"/>
                        </a:rPr>
                        <a:t>CP</a:t>
                      </a:r>
                      <a:endParaRPr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41.638.514,35</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PC</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35.444.799,73</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I</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40.223.909,87</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ECP</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666.455,10</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EC</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4.779.110,14</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522275">
                <a:tc vMerge="1"/>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CS</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44.461.283,18</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TP</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37.282.228,86</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FPV</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748.149,38</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TR</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it-IT" sz="800">
                          <a:latin typeface="Times New Roman"/>
                          <a:ea typeface="Times New Roman"/>
                          <a:cs typeface="Times New Roman"/>
                          <a:sym typeface="Times New Roman"/>
                        </a:rPr>
                        <a:t>5.536.574,86</a:t>
                      </a:r>
                      <a:endParaRPr b="1" sz="800">
                        <a:latin typeface="Times New Roman"/>
                        <a:ea typeface="Times New Roman"/>
                        <a:cs typeface="Times New Roman"/>
                        <a:sym typeface="Times New Roman"/>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it-IT"/>
              <a:t>27/04/2021</a:t>
            </a:r>
            <a:endParaRPr/>
          </a:p>
        </p:txBody>
      </p:sp>
      <p:sp>
        <p:nvSpPr>
          <p:cNvPr id="349" name="Google Shape;349;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it-IT"/>
              <a:t>‹#›</a:t>
            </a:fld>
            <a:endParaRPr/>
          </a:p>
        </p:txBody>
      </p:sp>
      <p:pic>
        <p:nvPicPr>
          <p:cNvPr id="350" name="Google Shape;350;p9"/>
          <p:cNvPicPr preferRelativeResize="0"/>
          <p:nvPr/>
        </p:nvPicPr>
        <p:blipFill>
          <a:blip r:embed="rId3">
            <a:alphaModFix/>
          </a:blip>
          <a:stretch>
            <a:fillRect/>
          </a:stretch>
        </p:blipFill>
        <p:spPr>
          <a:xfrm>
            <a:off x="2067400" y="81826"/>
            <a:ext cx="5335937" cy="5266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ersonalizza struttur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Personalizza struttur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Personalizza struttur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amp;S_TemplatePresentazion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2009-08-23T13:52:04Z</dcterms:created>
  <dc:creator>ARCEA</dc:creator>
</cp:coreProperties>
</file>